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1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342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vi-V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Staff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356</c:v>
                </c:pt>
                <c:pt idx="1">
                  <c:v>500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Lectureres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241</c:v>
                </c:pt>
                <c:pt idx="1">
                  <c:v>400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Post graduate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120</c:v>
                </c:pt>
                <c:pt idx="1">
                  <c:v>320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Ph.D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88427776"/>
        <c:axId val="35168832"/>
        <c:axId val="0"/>
      </c:bar3DChart>
      <c:catAx>
        <c:axId val="1884277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2400"/>
            </a:pPr>
            <a:endParaRPr lang="vi-VN"/>
          </a:p>
        </c:txPr>
        <c:crossAx val="35168832"/>
        <c:crosses val="autoZero"/>
        <c:auto val="1"/>
        <c:lblAlgn val="ctr"/>
        <c:lblOffset val="100"/>
        <c:noMultiLvlLbl val="0"/>
      </c:catAx>
      <c:valAx>
        <c:axId val="35168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88427776"/>
        <c:crosses val="autoZero"/>
        <c:crossBetween val="between"/>
      </c:valAx>
    </c:plotArea>
    <c:legend>
      <c:legendPos val="r"/>
      <c:legendEntry>
        <c:idx val="3"/>
        <c:txPr>
          <a:bodyPr/>
          <a:lstStyle/>
          <a:p>
            <a:pPr>
              <a:defRPr sz="2000"/>
            </a:pPr>
            <a:endParaRPr lang="vi-VN"/>
          </a:p>
        </c:txPr>
      </c:legendEntry>
      <c:layout>
        <c:manualLayout>
          <c:xMode val="edge"/>
          <c:yMode val="edge"/>
          <c:x val="0.80133330989876261"/>
          <c:y val="0.1798885493790888"/>
          <c:w val="0.16226563025775625"/>
          <c:h val="0.4884410624045128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vi-V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ADMISSION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2.354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2.711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1.570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1.820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304347826086956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3.450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_(* #,##0_);_(* \(#,##0\);_(* "-"_);_(@_)</c:formatCode>
                <c:ptCount val="5"/>
                <c:pt idx="0">
                  <c:v>2711</c:v>
                </c:pt>
                <c:pt idx="1">
                  <c:v>1570</c:v>
                </c:pt>
                <c:pt idx="2">
                  <c:v>1820</c:v>
                </c:pt>
                <c:pt idx="3">
                  <c:v>1312</c:v>
                </c:pt>
                <c:pt idx="4">
                  <c:v>3450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188425728"/>
        <c:axId val="35174016"/>
        <c:axId val="0"/>
      </c:bar3DChart>
      <c:catAx>
        <c:axId val="188425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vi-VN"/>
          </a:p>
        </c:txPr>
        <c:crossAx val="35174016"/>
        <c:crosses val="autoZero"/>
        <c:auto val="1"/>
        <c:lblAlgn val="ctr"/>
        <c:lblOffset val="100"/>
        <c:noMultiLvlLbl val="0"/>
      </c:catAx>
      <c:valAx>
        <c:axId val="35174016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vi-VN"/>
          </a:p>
        </c:txPr>
        <c:crossAx val="1884257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vi-V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QUY MÔ ĐÀO TẠO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2005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2354</c:v>
                </c:pt>
                <c:pt idx="1">
                  <c:v>4415</c:v>
                </c:pt>
                <c:pt idx="2">
                  <c:v>4175</c:v>
                </c:pt>
                <c:pt idx="3">
                  <c:v>3050</c:v>
                </c:pt>
                <c:pt idx="4">
                  <c:v>6000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88801024"/>
        <c:axId val="95257152"/>
      </c:barChart>
      <c:catAx>
        <c:axId val="1888010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vi-VN"/>
          </a:p>
        </c:txPr>
        <c:crossAx val="95257152"/>
        <c:crosses val="autoZero"/>
        <c:auto val="1"/>
        <c:lblAlgn val="ctr"/>
        <c:lblOffset val="100"/>
        <c:noMultiLvlLbl val="0"/>
      </c:catAx>
      <c:valAx>
        <c:axId val="952571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88010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44C0B-CA1D-40FF-A7FF-F7C11BDC1521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26D3F3-11F3-4F87-8989-201215190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605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42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95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46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25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74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781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73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32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93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463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880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144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08000" y="31302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508000" y="17118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508000" y="24210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508000" y="37692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508000" y="44784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508000" y="5257800"/>
            <a:ext cx="88392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2228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295399"/>
            <a:ext cx="11074400" cy="4525965"/>
          </a:xfrm>
        </p:spPr>
        <p:txBody>
          <a:bodyPr/>
          <a:lstStyle>
            <a:lvl1pPr marL="1730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buFont typeface="Arial" pitchFamily="34" charset="0"/>
              <a:buChar char="•"/>
              <a:defRPr sz="2400" b="0"/>
            </a:lvl1pPr>
            <a:lvl2pPr marL="684213" indent="-227013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2000"/>
            </a:lvl2pPr>
            <a:lvl3pPr marL="10874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800"/>
            </a:lvl3pPr>
            <a:lvl4pPr marL="1541463" indent="-169863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600"/>
            </a:lvl4pPr>
            <a:lvl5pPr marL="2001838" indent="-173038">
              <a:lnSpc>
                <a:spcPts val="2600"/>
              </a:lnSpc>
              <a:buClr>
                <a:schemeClr val="accent3">
                  <a:lumMod val="50000"/>
                </a:schemeClr>
              </a:buCl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080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31200" y="6653838"/>
            <a:ext cx="38608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" y="6638076"/>
            <a:ext cx="2844800" cy="365125"/>
          </a:xfrm>
          <a:prstGeom prst="rect">
            <a:avLst/>
          </a:prstGeom>
        </p:spPr>
        <p:txBody>
          <a:bodyPr/>
          <a:lstStyle>
            <a:lvl1pPr algn="l">
              <a:defRPr sz="1200" b="1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>
            <a:lvl1pPr>
              <a:buClr>
                <a:schemeClr val="accent3">
                  <a:lumMod val="50000"/>
                </a:schemeClr>
              </a:buCl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710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" y="1447802"/>
            <a:ext cx="5386917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600" y="1752602"/>
            <a:ext cx="5386917" cy="4068763"/>
          </a:xfrm>
        </p:spPr>
        <p:txBody>
          <a:bodyPr/>
          <a:lstStyle>
            <a:lvl1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2000"/>
            </a:lvl1pPr>
            <a:lvl2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2000"/>
            </a:lvl2pPr>
            <a:lvl3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800"/>
            </a:lvl3pPr>
            <a:lvl4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600"/>
            </a:lvl4pPr>
            <a:lvl5pPr>
              <a:lnSpc>
                <a:spcPct val="100000"/>
              </a:lnSpc>
              <a:buClr>
                <a:schemeClr val="bg1">
                  <a:lumMod val="95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8053" y="1752602"/>
            <a:ext cx="5389033" cy="4068763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0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1800"/>
            </a:lvl3pPr>
            <a:lvl4pPr>
              <a:buClr>
                <a:schemeClr val="bg1">
                  <a:lumMod val="95000"/>
                </a:schemeClr>
              </a:buClr>
              <a:defRPr sz="1600"/>
            </a:lvl4pPr>
            <a:lvl5pPr>
              <a:buClr>
                <a:schemeClr val="bg1">
                  <a:lumMod val="95000"/>
                </a:schemeClr>
              </a:buCl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5992283" y="1447803"/>
            <a:ext cx="5386917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8239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295401"/>
            <a:ext cx="5384800" cy="4525964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4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2000"/>
            </a:lvl3pPr>
            <a:lvl4pPr>
              <a:buClr>
                <a:schemeClr val="bg1">
                  <a:lumMod val="95000"/>
                </a:schemeClr>
              </a:buClr>
              <a:defRPr sz="1800"/>
            </a:lvl4pPr>
            <a:lvl5pPr>
              <a:buClr>
                <a:schemeClr val="bg1">
                  <a:lumMod val="95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94400" y="1295401"/>
            <a:ext cx="5384800" cy="4525964"/>
          </a:xfrm>
        </p:spPr>
        <p:txBody>
          <a:bodyPr/>
          <a:lstStyle>
            <a:lvl1pPr>
              <a:buClr>
                <a:schemeClr val="bg1">
                  <a:lumMod val="95000"/>
                </a:schemeClr>
              </a:buClr>
              <a:defRPr sz="2400"/>
            </a:lvl1pPr>
            <a:lvl2pPr>
              <a:buClr>
                <a:schemeClr val="bg1">
                  <a:lumMod val="95000"/>
                </a:schemeClr>
              </a:buClr>
              <a:defRPr sz="2000"/>
            </a:lvl2pPr>
            <a:lvl3pPr>
              <a:buClr>
                <a:schemeClr val="bg1">
                  <a:lumMod val="95000"/>
                </a:schemeClr>
              </a:buClr>
              <a:defRPr sz="2000"/>
            </a:lvl3pPr>
            <a:lvl4pPr>
              <a:buClr>
                <a:schemeClr val="bg1">
                  <a:lumMod val="95000"/>
                </a:schemeClr>
              </a:buClr>
              <a:defRPr sz="1800"/>
            </a:lvl4pPr>
            <a:lvl5pPr>
              <a:buClr>
                <a:schemeClr val="bg1">
                  <a:lumMod val="95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>
          <a:xfrm>
            <a:off x="609600" y="6638076"/>
            <a:ext cx="2844800" cy="365125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1378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7801"/>
            <a:ext cx="31496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3962400" y="1447801"/>
            <a:ext cx="7620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609600" y="3048000"/>
            <a:ext cx="31496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3962400" y="3048000"/>
            <a:ext cx="7620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03200" y="1524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79200" y="6696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184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00003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94750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3474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3686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98790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88779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99205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744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A4F61-1AC7-4C9B-8EF8-3789D88E6DDB}" type="datetimeFigureOut">
              <a:rPr lang="en-US" smtClean="0"/>
              <a:t>12/29/2015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BAADF-35BF-4606-8A37-523226D7A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9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3552" y="476673"/>
            <a:ext cx="8064896" cy="1031239"/>
          </a:xfrm>
        </p:spPr>
        <p:txBody>
          <a:bodyPr/>
          <a:lstStyle/>
          <a:p>
            <a:pPr algn="ctr"/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TECHNICAL COLLEGE</a:t>
            </a:r>
            <a:b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5560" y="3645024"/>
            <a:ext cx="7897816" cy="108012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390 HOANG VAN THU, WARD 4, TAN BINH DISTRICT, HCMC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www.lttc.edu.vn</a:t>
            </a:r>
          </a:p>
        </p:txBody>
      </p:sp>
      <p:pic>
        <p:nvPicPr>
          <p:cNvPr id="1026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1484784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13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1" y="1166248"/>
            <a:ext cx="8635389" cy="508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199456" y="77724"/>
            <a:ext cx="9801608" cy="80021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/>
            </a:outerShdw>
          </a:effectLst>
        </p:spPr>
        <p:txBody>
          <a:bodyPr wrap="square" lIns="91440" tIns="45720" rIns="91440" bIns="45720">
            <a:spAutoFit/>
            <a:scene3d>
              <a:camera prst="perspectiveRelaxedModerately"/>
              <a:lightRig rig="threePt" dir="t"/>
            </a:scene3d>
          </a:bodyPr>
          <a:lstStyle/>
          <a:p>
            <a:pPr algn="ctr"/>
            <a:r>
              <a:rPr lang="en-US" sz="23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OFFICIAL WEBSITE OF LY TU TRONG TECHNICAL COLLEGE</a:t>
            </a:r>
          </a:p>
          <a:p>
            <a:pPr algn="ctr"/>
            <a:r>
              <a:rPr lang="en-US" sz="23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 </a:t>
            </a:r>
            <a:endParaRPr lang="vi-VN" sz="23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027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972344"/>
          </a:xfrm>
          <a:effectLst/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FUTURE OVERALL PLANNING OF LY TU TRONG TECHNICAL COLLEGE HO CHI MINH CITY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143001"/>
            <a:ext cx="8229600" cy="557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37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06"/>
          <p:cNvGrpSpPr>
            <a:grpSpLocks/>
          </p:cNvGrpSpPr>
          <p:nvPr/>
        </p:nvGrpSpPr>
        <p:grpSpPr bwMode="auto">
          <a:xfrm>
            <a:off x="3333750" y="1120776"/>
            <a:ext cx="762000" cy="665163"/>
            <a:chOff x="3174" y="2656"/>
            <a:chExt cx="1549" cy="1351"/>
          </a:xfrm>
          <a:solidFill>
            <a:srgbClr val="FF0000"/>
          </a:solidFill>
        </p:grpSpPr>
        <p:sp>
          <p:nvSpPr>
            <p:cNvPr id="15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16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17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Group 106"/>
          <p:cNvGrpSpPr>
            <a:grpSpLocks/>
          </p:cNvGrpSpPr>
          <p:nvPr/>
        </p:nvGrpSpPr>
        <p:grpSpPr bwMode="auto">
          <a:xfrm>
            <a:off x="3309938" y="2928938"/>
            <a:ext cx="762000" cy="665162"/>
            <a:chOff x="3174" y="2656"/>
            <a:chExt cx="1549" cy="1351"/>
          </a:xfrm>
          <a:solidFill>
            <a:srgbClr val="FF0000"/>
          </a:solidFill>
        </p:grpSpPr>
        <p:sp>
          <p:nvSpPr>
            <p:cNvPr id="19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0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1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8365" y="142876"/>
            <a:ext cx="7842435" cy="868363"/>
          </a:xfrm>
        </p:spPr>
        <p:txBody>
          <a:bodyPr/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CONTENT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Group 92"/>
          <p:cNvGrpSpPr>
            <a:grpSpLocks/>
          </p:cNvGrpSpPr>
          <p:nvPr/>
        </p:nvGrpSpPr>
        <p:grpSpPr bwMode="auto">
          <a:xfrm>
            <a:off x="3343275" y="2024063"/>
            <a:ext cx="762000" cy="665162"/>
            <a:chOff x="3174" y="2656"/>
            <a:chExt cx="1549" cy="1351"/>
          </a:xfrm>
          <a:solidFill>
            <a:srgbClr val="002060"/>
          </a:solidFill>
        </p:grpSpPr>
        <p:sp>
          <p:nvSpPr>
            <p:cNvPr id="24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5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26" name="AutoShape 95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27" name="Line 96"/>
          <p:cNvSpPr>
            <a:spLocks noChangeShapeType="1"/>
          </p:cNvSpPr>
          <p:nvPr/>
        </p:nvSpPr>
        <p:spPr bwMode="auto">
          <a:xfrm>
            <a:off x="3962400" y="17192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28" name="Text Box 97"/>
          <p:cNvSpPr txBox="1">
            <a:spLocks noChangeArrowheads="1"/>
          </p:cNvSpPr>
          <p:nvPr/>
        </p:nvSpPr>
        <p:spPr bwMode="auto">
          <a:xfrm>
            <a:off x="3924726" y="1165839"/>
            <a:ext cx="65055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HISTORY AND DEVELOPMENT</a:t>
            </a:r>
          </a:p>
        </p:txBody>
      </p:sp>
      <p:sp>
        <p:nvSpPr>
          <p:cNvPr id="29" name="Text Box 98"/>
          <p:cNvSpPr txBox="1">
            <a:spLocks noChangeArrowheads="1"/>
          </p:cNvSpPr>
          <p:nvPr/>
        </p:nvSpPr>
        <p:spPr bwMode="gray">
          <a:xfrm>
            <a:off x="3557379" y="12080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0" name="Line 99"/>
          <p:cNvSpPr>
            <a:spLocks noChangeShapeType="1"/>
          </p:cNvSpPr>
          <p:nvPr/>
        </p:nvSpPr>
        <p:spPr bwMode="auto">
          <a:xfrm>
            <a:off x="3952875" y="26336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31" name="Text Box 100"/>
          <p:cNvSpPr txBox="1">
            <a:spLocks noChangeArrowheads="1"/>
          </p:cNvSpPr>
          <p:nvPr/>
        </p:nvSpPr>
        <p:spPr bwMode="auto">
          <a:xfrm>
            <a:off x="4017827" y="4732532"/>
            <a:ext cx="45189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FIELDS OF TRAINING</a:t>
            </a:r>
          </a:p>
        </p:txBody>
      </p:sp>
      <p:sp>
        <p:nvSpPr>
          <p:cNvPr id="32" name="Text Box 101"/>
          <p:cNvSpPr txBox="1">
            <a:spLocks noChangeArrowheads="1"/>
          </p:cNvSpPr>
          <p:nvPr/>
        </p:nvSpPr>
        <p:spPr bwMode="gray">
          <a:xfrm>
            <a:off x="3547854" y="21224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3" name="Group 106"/>
          <p:cNvGrpSpPr>
            <a:grpSpLocks/>
          </p:cNvGrpSpPr>
          <p:nvPr/>
        </p:nvGrpSpPr>
        <p:grpSpPr bwMode="auto">
          <a:xfrm>
            <a:off x="3309938" y="3835401"/>
            <a:ext cx="762000" cy="665163"/>
            <a:chOff x="3174" y="2656"/>
            <a:chExt cx="1549" cy="1351"/>
          </a:xfrm>
          <a:solidFill>
            <a:srgbClr val="002060"/>
          </a:solidFill>
        </p:grpSpPr>
        <p:sp>
          <p:nvSpPr>
            <p:cNvPr id="34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35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36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37" name="Line 110"/>
          <p:cNvSpPr>
            <a:spLocks noChangeShapeType="1"/>
          </p:cNvSpPr>
          <p:nvPr/>
        </p:nvSpPr>
        <p:spPr bwMode="auto">
          <a:xfrm>
            <a:off x="3952875" y="3571875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38" name="Text Box 111"/>
          <p:cNvSpPr txBox="1">
            <a:spLocks noChangeArrowheads="1"/>
          </p:cNvSpPr>
          <p:nvPr/>
        </p:nvSpPr>
        <p:spPr bwMode="auto">
          <a:xfrm>
            <a:off x="4051164" y="2969925"/>
            <a:ext cx="34628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ORGANIZATION</a:t>
            </a:r>
          </a:p>
        </p:txBody>
      </p:sp>
      <p:sp>
        <p:nvSpPr>
          <p:cNvPr id="39" name="Text Box 112"/>
          <p:cNvSpPr txBox="1">
            <a:spLocks noChangeArrowheads="1"/>
          </p:cNvSpPr>
          <p:nvPr/>
        </p:nvSpPr>
        <p:spPr bwMode="gray">
          <a:xfrm>
            <a:off x="3547854" y="304323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0" name="Text Box 114"/>
          <p:cNvSpPr txBox="1">
            <a:spLocks noChangeArrowheads="1"/>
          </p:cNvSpPr>
          <p:nvPr/>
        </p:nvSpPr>
        <p:spPr bwMode="auto">
          <a:xfrm>
            <a:off x="4035545" y="3827174"/>
            <a:ext cx="43377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STAFF &amp; TEACHERS </a:t>
            </a:r>
          </a:p>
        </p:txBody>
      </p:sp>
      <p:sp>
        <p:nvSpPr>
          <p:cNvPr id="41" name="Text Box 115"/>
          <p:cNvSpPr txBox="1">
            <a:spLocks noChangeArrowheads="1"/>
          </p:cNvSpPr>
          <p:nvPr/>
        </p:nvSpPr>
        <p:spPr bwMode="gray">
          <a:xfrm>
            <a:off x="3525198" y="3900489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grpSp>
        <p:nvGrpSpPr>
          <p:cNvPr id="42" name="Group 106"/>
          <p:cNvGrpSpPr>
            <a:grpSpLocks/>
          </p:cNvGrpSpPr>
          <p:nvPr/>
        </p:nvGrpSpPr>
        <p:grpSpPr bwMode="auto">
          <a:xfrm>
            <a:off x="3309938" y="4714876"/>
            <a:ext cx="762000" cy="665163"/>
            <a:chOff x="3174" y="2656"/>
            <a:chExt cx="1549" cy="1351"/>
          </a:xfrm>
          <a:solidFill>
            <a:srgbClr val="FF0000"/>
          </a:solidFill>
        </p:grpSpPr>
        <p:sp>
          <p:nvSpPr>
            <p:cNvPr id="43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44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45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46" name="Line 110"/>
          <p:cNvSpPr>
            <a:spLocks noChangeShapeType="1"/>
          </p:cNvSpPr>
          <p:nvPr/>
        </p:nvSpPr>
        <p:spPr bwMode="auto">
          <a:xfrm>
            <a:off x="3952875" y="45005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47" name="Line 113"/>
          <p:cNvSpPr>
            <a:spLocks noChangeShapeType="1"/>
          </p:cNvSpPr>
          <p:nvPr/>
        </p:nvSpPr>
        <p:spPr bwMode="auto">
          <a:xfrm>
            <a:off x="3952875" y="535781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sp>
        <p:nvSpPr>
          <p:cNvPr id="48" name="Text Box 114"/>
          <p:cNvSpPr txBox="1">
            <a:spLocks noChangeArrowheads="1"/>
          </p:cNvSpPr>
          <p:nvPr/>
        </p:nvSpPr>
        <p:spPr bwMode="auto">
          <a:xfrm>
            <a:off x="4238625" y="5572126"/>
            <a:ext cx="37695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QUI MÔ ĐÀO TẠO</a:t>
            </a:r>
          </a:p>
        </p:txBody>
      </p:sp>
      <p:sp>
        <p:nvSpPr>
          <p:cNvPr id="49" name="Text Box 115"/>
          <p:cNvSpPr txBox="1">
            <a:spLocks noChangeArrowheads="1"/>
          </p:cNvSpPr>
          <p:nvPr/>
        </p:nvSpPr>
        <p:spPr bwMode="gray">
          <a:xfrm>
            <a:off x="3532773" y="478631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0" name="Text Box 100"/>
          <p:cNvSpPr txBox="1">
            <a:spLocks noChangeArrowheads="1"/>
          </p:cNvSpPr>
          <p:nvPr/>
        </p:nvSpPr>
        <p:spPr bwMode="auto">
          <a:xfrm>
            <a:off x="4070071" y="2024063"/>
            <a:ext cx="49856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ACADEMIC PROGRAMS</a:t>
            </a:r>
          </a:p>
        </p:txBody>
      </p:sp>
      <p:grpSp>
        <p:nvGrpSpPr>
          <p:cNvPr id="51" name="Group 106"/>
          <p:cNvGrpSpPr>
            <a:grpSpLocks/>
          </p:cNvGrpSpPr>
          <p:nvPr/>
        </p:nvGrpSpPr>
        <p:grpSpPr bwMode="auto">
          <a:xfrm>
            <a:off x="3309938" y="5549901"/>
            <a:ext cx="762000" cy="665163"/>
            <a:chOff x="3174" y="2656"/>
            <a:chExt cx="1549" cy="1351"/>
          </a:xfrm>
          <a:solidFill>
            <a:srgbClr val="002060"/>
          </a:solidFill>
        </p:grpSpPr>
        <p:sp>
          <p:nvSpPr>
            <p:cNvPr id="52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3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vi-VN">
                <a:solidFill>
                  <a:schemeClr val="bg1"/>
                </a:solidFill>
              </a:endParaRPr>
            </a:p>
          </p:txBody>
        </p:sp>
        <p:sp>
          <p:nvSpPr>
            <p:cNvPr id="54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vi-VN">
                <a:solidFill>
                  <a:schemeClr val="bg1"/>
                </a:solidFill>
              </a:endParaRPr>
            </a:p>
          </p:txBody>
        </p:sp>
      </p:grpSp>
      <p:sp>
        <p:nvSpPr>
          <p:cNvPr id="55" name="Text Box 115"/>
          <p:cNvSpPr txBox="1">
            <a:spLocks noChangeArrowheads="1"/>
          </p:cNvSpPr>
          <p:nvPr/>
        </p:nvSpPr>
        <p:spPr bwMode="gray">
          <a:xfrm>
            <a:off x="3532773" y="568166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56" name="Line 113"/>
          <p:cNvSpPr>
            <a:spLocks noChangeShapeType="1"/>
          </p:cNvSpPr>
          <p:nvPr/>
        </p:nvSpPr>
        <p:spPr bwMode="auto">
          <a:xfrm>
            <a:off x="3881438" y="6215063"/>
            <a:ext cx="48006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vi-VN">
              <a:solidFill>
                <a:schemeClr val="bg1"/>
              </a:solidFill>
            </a:endParaRPr>
          </a:p>
        </p:txBody>
      </p:sp>
      <p:pic>
        <p:nvPicPr>
          <p:cNvPr id="3075" name="Picture 3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002" y="332656"/>
            <a:ext cx="687582" cy="50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4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2738438" y="485998"/>
            <a:ext cx="7696200" cy="566738"/>
          </a:xfrm>
        </p:spPr>
        <p:txBody>
          <a:bodyPr anchor="t">
            <a:normAutofit fontScale="90000"/>
          </a:bodyPr>
          <a:lstStyle/>
          <a:p>
            <a:pPr algn="l">
              <a:buNone/>
            </a:pP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HISTORY AND DEVELOPMENT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884922" y="4144965"/>
            <a:ext cx="2637231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Vocational Training High School</a:t>
            </a:r>
          </a:p>
          <a:p>
            <a:pPr algn="ctr" eaLnBrk="1" hangingPunct="1"/>
            <a:endParaRPr lang="en-US" b="1" dirty="0">
              <a:solidFill>
                <a:srgbClr val="002060"/>
              </a:solidFill>
              <a:latin typeface="VNI-Bandit" pitchFamily="2" charset="0"/>
            </a:endParaRPr>
          </a:p>
        </p:txBody>
      </p:sp>
      <p:sp>
        <p:nvSpPr>
          <p:cNvPr id="30" name="Line 32"/>
          <p:cNvSpPr>
            <a:spLocks noChangeShapeType="1"/>
          </p:cNvSpPr>
          <p:nvPr/>
        </p:nvSpPr>
        <p:spPr bwMode="auto">
          <a:xfrm flipV="1">
            <a:off x="3382787" y="3535363"/>
            <a:ext cx="1004270" cy="52347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1662113" y="4676775"/>
            <a:ext cx="2133600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Vocational Training School</a:t>
            </a:r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 flipV="1">
            <a:off x="5624513" y="2852193"/>
            <a:ext cx="1041000" cy="60697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 flipV="1">
            <a:off x="8149826" y="2166392"/>
            <a:ext cx="948707" cy="606971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9" name="Diamond 8"/>
          <p:cNvSpPr/>
          <p:nvPr/>
        </p:nvSpPr>
        <p:spPr>
          <a:xfrm>
            <a:off x="1898475" y="3412450"/>
            <a:ext cx="1484313" cy="1292771"/>
          </a:xfrm>
          <a:prstGeom prst="diamond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gray">
          <a:xfrm>
            <a:off x="2105025" y="3875478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02-1986</a:t>
            </a:r>
          </a:p>
        </p:txBody>
      </p:sp>
      <p:sp>
        <p:nvSpPr>
          <p:cNvPr id="36" name="Diamond 35"/>
          <p:cNvSpPr/>
          <p:nvPr/>
        </p:nvSpPr>
        <p:spPr>
          <a:xfrm>
            <a:off x="4387058" y="2852194"/>
            <a:ext cx="1484313" cy="1292771"/>
          </a:xfrm>
          <a:prstGeom prst="diamond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7" name="Text Box 8"/>
          <p:cNvSpPr txBox="1">
            <a:spLocks noChangeArrowheads="1"/>
          </p:cNvSpPr>
          <p:nvPr/>
        </p:nvSpPr>
        <p:spPr bwMode="gray">
          <a:xfrm>
            <a:off x="4618039" y="3315222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03-1995</a:t>
            </a:r>
          </a:p>
        </p:txBody>
      </p:sp>
      <p:sp>
        <p:nvSpPr>
          <p:cNvPr id="38" name="Diamond 37"/>
          <p:cNvSpPr/>
          <p:nvPr/>
        </p:nvSpPr>
        <p:spPr>
          <a:xfrm>
            <a:off x="6665514" y="2166393"/>
            <a:ext cx="1484313" cy="1292771"/>
          </a:xfrm>
          <a:prstGeom prst="diamond">
            <a:avLst/>
          </a:prstGeom>
          <a:gradFill flip="none" rotWithShape="1">
            <a:gsLst>
              <a:gs pos="40000">
                <a:schemeClr val="accent6">
                  <a:lumMod val="75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6522153" y="3409191"/>
            <a:ext cx="2102025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Technical High School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gray">
          <a:xfrm>
            <a:off x="6896494" y="2629421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03-1999</a:t>
            </a:r>
          </a:p>
        </p:txBody>
      </p:sp>
      <p:sp>
        <p:nvSpPr>
          <p:cNvPr id="41" name="Diamond 40"/>
          <p:cNvSpPr/>
          <p:nvPr/>
        </p:nvSpPr>
        <p:spPr>
          <a:xfrm>
            <a:off x="8867553" y="1288778"/>
            <a:ext cx="1484313" cy="1292771"/>
          </a:xfrm>
          <a:prstGeom prst="diamond">
            <a:avLst/>
          </a:prstGeom>
          <a:gradFill flip="none" rotWithShape="1">
            <a:gsLst>
              <a:gs pos="58000">
                <a:srgbClr val="C00000"/>
              </a:gs>
              <a:gs pos="100000">
                <a:srgbClr val="FFEBFA"/>
              </a:gs>
            </a:gsLst>
            <a:lin ang="135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Text Box 11"/>
          <p:cNvSpPr txBox="1">
            <a:spLocks noChangeArrowheads="1"/>
          </p:cNvSpPr>
          <p:nvPr/>
        </p:nvSpPr>
        <p:spPr bwMode="gray">
          <a:xfrm>
            <a:off x="9098533" y="1751807"/>
            <a:ext cx="1022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u="sng" dirty="0">
                <a:solidFill>
                  <a:srgbClr val="002060"/>
                </a:solidFill>
              </a:rPr>
              <a:t>02-2005</a:t>
            </a: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8733408" y="2481785"/>
            <a:ext cx="1752600" cy="147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Tehnical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College Ho Chi Minh City</a:t>
            </a:r>
          </a:p>
          <a:p>
            <a:pPr algn="ctr"/>
            <a:endParaRPr lang="en-US" b="1" dirty="0">
              <a:solidFill>
                <a:srgbClr val="002060"/>
              </a:solidFill>
              <a:latin typeface="VNI-Bandit" pitchFamily="2" charset="0"/>
            </a:endParaRPr>
          </a:p>
        </p:txBody>
      </p:sp>
      <p:pic>
        <p:nvPicPr>
          <p:cNvPr id="32" name="Picture 31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4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ACADEMIC PROGRAMS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47" name="Text Box 38"/>
          <p:cNvSpPr txBox="1">
            <a:spLocks noChangeArrowheads="1"/>
          </p:cNvSpPr>
          <p:nvPr/>
        </p:nvSpPr>
        <p:spPr bwMode="auto">
          <a:xfrm>
            <a:off x="4487316" y="1112869"/>
            <a:ext cx="32482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</a:t>
            </a:r>
          </a:p>
        </p:txBody>
      </p:sp>
      <p:sp>
        <p:nvSpPr>
          <p:cNvPr id="48" name="Text Box 39"/>
          <p:cNvSpPr txBox="1">
            <a:spLocks noChangeArrowheads="1"/>
          </p:cNvSpPr>
          <p:nvPr/>
        </p:nvSpPr>
        <p:spPr bwMode="auto">
          <a:xfrm>
            <a:off x="2063459" y="2133392"/>
            <a:ext cx="27336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</a:p>
        </p:txBody>
      </p:sp>
      <p:sp>
        <p:nvSpPr>
          <p:cNvPr id="49" name="Text Box 40"/>
          <p:cNvSpPr txBox="1">
            <a:spLocks noChangeArrowheads="1"/>
          </p:cNvSpPr>
          <p:nvPr/>
        </p:nvSpPr>
        <p:spPr bwMode="auto">
          <a:xfrm>
            <a:off x="7602731" y="2160589"/>
            <a:ext cx="25654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TECHNICIAN DEGREE</a:t>
            </a:r>
          </a:p>
        </p:txBody>
      </p:sp>
      <p:sp>
        <p:nvSpPr>
          <p:cNvPr id="50" name="Text Box 43"/>
          <p:cNvSpPr txBox="1">
            <a:spLocks noChangeArrowheads="1"/>
          </p:cNvSpPr>
          <p:nvPr/>
        </p:nvSpPr>
        <p:spPr bwMode="auto">
          <a:xfrm>
            <a:off x="2298767" y="4890400"/>
            <a:ext cx="318722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SHORT-TERM TRAINING</a:t>
            </a:r>
          </a:p>
        </p:txBody>
      </p:sp>
      <p:sp>
        <p:nvSpPr>
          <p:cNvPr id="53" name="Text Box 43"/>
          <p:cNvSpPr txBox="1">
            <a:spLocks noChangeArrowheads="1"/>
          </p:cNvSpPr>
          <p:nvPr/>
        </p:nvSpPr>
        <p:spPr bwMode="auto">
          <a:xfrm>
            <a:off x="7086601" y="4879058"/>
            <a:ext cx="318722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 (TRANSFER)</a:t>
            </a:r>
          </a:p>
        </p:txBody>
      </p:sp>
      <p:sp>
        <p:nvSpPr>
          <p:cNvPr id="56" name="AutoShape 3"/>
          <p:cNvSpPr>
            <a:spLocks noChangeArrowheads="1"/>
          </p:cNvSpPr>
          <p:nvPr/>
        </p:nvSpPr>
        <p:spPr bwMode="invGray">
          <a:xfrm rot="16200000">
            <a:off x="5720117" y="221991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57" name="AutoShape 5"/>
          <p:cNvSpPr>
            <a:spLocks noChangeArrowheads="1"/>
          </p:cNvSpPr>
          <p:nvPr/>
        </p:nvSpPr>
        <p:spPr bwMode="invGray">
          <a:xfrm rot="12310307">
            <a:off x="4555701" y="275206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58" name="AutoShape 6"/>
          <p:cNvSpPr>
            <a:spLocks noChangeArrowheads="1"/>
          </p:cNvSpPr>
          <p:nvPr/>
        </p:nvSpPr>
        <p:spPr bwMode="invGray">
          <a:xfrm rot="8227358">
            <a:off x="4696602" y="414735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59" name="AutoShape 7"/>
          <p:cNvSpPr>
            <a:spLocks noChangeArrowheads="1"/>
          </p:cNvSpPr>
          <p:nvPr/>
        </p:nvSpPr>
        <p:spPr bwMode="invGray">
          <a:xfrm rot="19945898">
            <a:off x="6837834" y="280153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60" name="Oval 9"/>
          <p:cNvSpPr>
            <a:spLocks noChangeArrowheads="1"/>
          </p:cNvSpPr>
          <p:nvPr/>
        </p:nvSpPr>
        <p:spPr bwMode="auto">
          <a:xfrm>
            <a:off x="4206471" y="1622593"/>
            <a:ext cx="3743325" cy="3744912"/>
          </a:xfrm>
          <a:prstGeom prst="ellipse">
            <a:avLst/>
          </a:prstGeom>
          <a:noFill/>
          <a:ln w="38100" algn="ctr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grpSp>
        <p:nvGrpSpPr>
          <p:cNvPr id="61" name="Group 10"/>
          <p:cNvGrpSpPr>
            <a:grpSpLocks/>
          </p:cNvGrpSpPr>
          <p:nvPr/>
        </p:nvGrpSpPr>
        <p:grpSpPr bwMode="auto">
          <a:xfrm>
            <a:off x="4250275" y="2454442"/>
            <a:ext cx="360363" cy="360363"/>
            <a:chOff x="1973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2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63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</p:grpSp>
      <p:grpSp>
        <p:nvGrpSpPr>
          <p:cNvPr id="64" name="Group 16"/>
          <p:cNvGrpSpPr>
            <a:grpSpLocks/>
          </p:cNvGrpSpPr>
          <p:nvPr/>
        </p:nvGrpSpPr>
        <p:grpSpPr bwMode="auto">
          <a:xfrm>
            <a:off x="7335173" y="4525661"/>
            <a:ext cx="360362" cy="360361"/>
            <a:chOff x="2109" y="3612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5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66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</p:grpSp>
      <p:grpSp>
        <p:nvGrpSpPr>
          <p:cNvPr id="67" name="Group 19"/>
          <p:cNvGrpSpPr>
            <a:grpSpLocks/>
          </p:cNvGrpSpPr>
          <p:nvPr/>
        </p:nvGrpSpPr>
        <p:grpSpPr bwMode="auto">
          <a:xfrm>
            <a:off x="5936017" y="1468203"/>
            <a:ext cx="360362" cy="360362"/>
            <a:chOff x="3470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8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69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</p:grpSp>
      <p:grpSp>
        <p:nvGrpSpPr>
          <p:cNvPr id="70" name="Group 22"/>
          <p:cNvGrpSpPr>
            <a:grpSpLocks/>
          </p:cNvGrpSpPr>
          <p:nvPr/>
        </p:nvGrpSpPr>
        <p:grpSpPr bwMode="auto">
          <a:xfrm>
            <a:off x="7614833" y="2488899"/>
            <a:ext cx="360362" cy="360362"/>
            <a:chOff x="3923" y="2659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1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72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</p:grpSp>
      <p:sp>
        <p:nvSpPr>
          <p:cNvPr id="73" name="Oval 28"/>
          <p:cNvSpPr>
            <a:spLocks noChangeArrowheads="1"/>
          </p:cNvSpPr>
          <p:nvPr/>
        </p:nvSpPr>
        <p:spPr bwMode="gray">
          <a:xfrm>
            <a:off x="5138333" y="2575093"/>
            <a:ext cx="1944688" cy="1944687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FFCC00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74" name="Oval 29"/>
          <p:cNvSpPr>
            <a:spLocks noChangeArrowheads="1"/>
          </p:cNvSpPr>
          <p:nvPr/>
        </p:nvSpPr>
        <p:spPr bwMode="gray">
          <a:xfrm>
            <a:off x="5138333" y="2575093"/>
            <a:ext cx="1944688" cy="1944687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en-US" sz="2400">
              <a:latin typeface="Times New Roman" pitchFamily="18" charset="0"/>
              <a:cs typeface="+mn-cs"/>
            </a:endParaRPr>
          </a:p>
        </p:txBody>
      </p:sp>
      <p:sp>
        <p:nvSpPr>
          <p:cNvPr id="75" name="Oval 30"/>
          <p:cNvSpPr>
            <a:spLocks noChangeArrowheads="1"/>
          </p:cNvSpPr>
          <p:nvPr/>
        </p:nvSpPr>
        <p:spPr bwMode="gray">
          <a:xfrm>
            <a:off x="5265333" y="2702093"/>
            <a:ext cx="1690688" cy="1690687"/>
          </a:xfrm>
          <a:prstGeom prst="ellipse">
            <a:avLst/>
          </a:prstGeom>
          <a:gradFill rotWithShape="1">
            <a:gsLst>
              <a:gs pos="0">
                <a:srgbClr val="8A6E00"/>
              </a:gs>
              <a:gs pos="50000">
                <a:srgbClr val="FFCC00"/>
              </a:gs>
              <a:gs pos="100000">
                <a:srgbClr val="8A6E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76" name="Oval 31"/>
          <p:cNvSpPr>
            <a:spLocks noChangeArrowheads="1"/>
          </p:cNvSpPr>
          <p:nvPr/>
        </p:nvSpPr>
        <p:spPr bwMode="gray">
          <a:xfrm>
            <a:off x="5266921" y="2719555"/>
            <a:ext cx="1690687" cy="1690688"/>
          </a:xfrm>
          <a:prstGeom prst="ellipse">
            <a:avLst/>
          </a:prstGeom>
          <a:gradFill rotWithShape="1">
            <a:gsLst>
              <a:gs pos="0">
                <a:srgbClr val="A28200"/>
              </a:gs>
              <a:gs pos="100000">
                <a:srgbClr val="FFCC00">
                  <a:alpha val="0"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77" name="Oval 32"/>
          <p:cNvSpPr>
            <a:spLocks noChangeArrowheads="1"/>
          </p:cNvSpPr>
          <p:nvPr/>
        </p:nvSpPr>
        <p:spPr bwMode="gray">
          <a:xfrm>
            <a:off x="5349471" y="2786230"/>
            <a:ext cx="1522412" cy="1522413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78" name="Oval 33"/>
          <p:cNvSpPr>
            <a:spLocks noChangeArrowheads="1"/>
          </p:cNvSpPr>
          <p:nvPr/>
        </p:nvSpPr>
        <p:spPr bwMode="gray">
          <a:xfrm>
            <a:off x="5371696" y="2805280"/>
            <a:ext cx="1471612" cy="1473200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79" name="Oval 34"/>
          <p:cNvSpPr>
            <a:spLocks noChangeArrowheads="1"/>
          </p:cNvSpPr>
          <p:nvPr/>
        </p:nvSpPr>
        <p:spPr bwMode="gray">
          <a:xfrm>
            <a:off x="5389158" y="2814805"/>
            <a:ext cx="1438275" cy="14351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80" name="Oval 35"/>
          <p:cNvSpPr>
            <a:spLocks noChangeArrowheads="1"/>
          </p:cNvSpPr>
          <p:nvPr/>
        </p:nvSpPr>
        <p:spPr bwMode="gray">
          <a:xfrm>
            <a:off x="5405033" y="2829093"/>
            <a:ext cx="1366838" cy="1341437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81" name="Oval 36"/>
          <p:cNvSpPr>
            <a:spLocks noChangeArrowheads="1"/>
          </p:cNvSpPr>
          <p:nvPr/>
        </p:nvSpPr>
        <p:spPr bwMode="gray">
          <a:xfrm>
            <a:off x="5485996" y="2929105"/>
            <a:ext cx="1214437" cy="109061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gray">
          <a:xfrm>
            <a:off x="5225646" y="3030507"/>
            <a:ext cx="177165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b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 ĐẲNG </a:t>
            </a:r>
            <a:b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 THUẬT </a:t>
            </a:r>
            <a:b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 TỰ </a:t>
            </a:r>
            <a:r>
              <a:rPr lang="en-US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</a:p>
          <a:p>
            <a:pPr algn="ctr" eaLnBrk="1" hangingPunct="1"/>
            <a:r>
              <a:rPr lang="en-US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3" name="Group 10"/>
          <p:cNvGrpSpPr>
            <a:grpSpLocks/>
          </p:cNvGrpSpPr>
          <p:nvPr/>
        </p:nvGrpSpPr>
        <p:grpSpPr bwMode="auto">
          <a:xfrm>
            <a:off x="4448521" y="4503904"/>
            <a:ext cx="360363" cy="360363"/>
            <a:chOff x="1973" y="1706"/>
            <a:chExt cx="227" cy="227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4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  <p:sp>
          <p:nvSpPr>
            <p:cNvPr id="85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+mn-cs"/>
              </a:endParaRPr>
            </a:p>
          </p:txBody>
        </p:sp>
      </p:grpSp>
      <p:sp>
        <p:nvSpPr>
          <p:cNvPr id="86" name="AutoShape 6"/>
          <p:cNvSpPr>
            <a:spLocks noChangeArrowheads="1"/>
          </p:cNvSpPr>
          <p:nvPr/>
        </p:nvSpPr>
        <p:spPr bwMode="invGray">
          <a:xfrm rot="2186637">
            <a:off x="6662445" y="4226753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rgbClr val="A00000"/>
              </a:gs>
              <a:gs pos="50000">
                <a:srgbClr val="E60000"/>
              </a:gs>
              <a:gs pos="100000">
                <a:srgbClr val="FF0000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anchor="ctr"/>
          <a:lstStyle/>
          <a:p>
            <a:endParaRPr lang="vi-VN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ORGANIZATION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grpSp>
        <p:nvGrpSpPr>
          <p:cNvPr id="96" name="Group 51"/>
          <p:cNvGrpSpPr>
            <a:grpSpLocks/>
          </p:cNvGrpSpPr>
          <p:nvPr/>
        </p:nvGrpSpPr>
        <p:grpSpPr bwMode="auto">
          <a:xfrm>
            <a:off x="3809496" y="1662213"/>
            <a:ext cx="4116035" cy="4014027"/>
            <a:chOff x="2617864" y="1866900"/>
            <a:chExt cx="4115237" cy="4014028"/>
          </a:xfrm>
        </p:grpSpPr>
        <p:sp>
          <p:nvSpPr>
            <p:cNvPr id="97" name="Oval 4"/>
            <p:cNvSpPr>
              <a:spLocks noChangeArrowheads="1"/>
            </p:cNvSpPr>
            <p:nvPr/>
          </p:nvSpPr>
          <p:spPr bwMode="auto">
            <a:xfrm>
              <a:off x="2818356" y="2136775"/>
              <a:ext cx="3742600" cy="364331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98" name="Group 5"/>
            <p:cNvGrpSpPr>
              <a:grpSpLocks/>
            </p:cNvGrpSpPr>
            <p:nvPr/>
          </p:nvGrpSpPr>
          <p:grpSpPr bwMode="auto">
            <a:xfrm>
              <a:off x="3735266" y="3009901"/>
              <a:ext cx="1907931" cy="1960563"/>
              <a:chOff x="2016" y="1920"/>
              <a:chExt cx="1680" cy="1680"/>
            </a:xfrm>
          </p:grpSpPr>
          <p:sp>
            <p:nvSpPr>
              <p:cNvPr id="131" name="Oval 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742E0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2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995 w 1321"/>
                  <a:gd name="T1" fmla="*/ 79 h 712"/>
                  <a:gd name="T2" fmla="*/ 1008 w 1321"/>
                  <a:gd name="T3" fmla="*/ 87 h 712"/>
                  <a:gd name="T4" fmla="*/ 1011 w 1321"/>
                  <a:gd name="T5" fmla="*/ 94 h 712"/>
                  <a:gd name="T6" fmla="*/ 1006 w 1321"/>
                  <a:gd name="T7" fmla="*/ 102 h 712"/>
                  <a:gd name="T8" fmla="*/ 993 w 1321"/>
                  <a:gd name="T9" fmla="*/ 107 h 712"/>
                  <a:gd name="T10" fmla="*/ 973 w 1321"/>
                  <a:gd name="T11" fmla="*/ 114 h 712"/>
                  <a:gd name="T12" fmla="*/ 948 w 1321"/>
                  <a:gd name="T13" fmla="*/ 119 h 712"/>
                  <a:gd name="T14" fmla="*/ 915 w 1321"/>
                  <a:gd name="T15" fmla="*/ 124 h 712"/>
                  <a:gd name="T16" fmla="*/ 878 w 1321"/>
                  <a:gd name="T17" fmla="*/ 128 h 712"/>
                  <a:gd name="T18" fmla="*/ 836 w 1321"/>
                  <a:gd name="T19" fmla="*/ 132 h 712"/>
                  <a:gd name="T20" fmla="*/ 789 w 1321"/>
                  <a:gd name="T21" fmla="*/ 134 h 712"/>
                  <a:gd name="T22" fmla="*/ 740 w 1321"/>
                  <a:gd name="T23" fmla="*/ 135 h 712"/>
                  <a:gd name="T24" fmla="*/ 686 w 1321"/>
                  <a:gd name="T25" fmla="*/ 139 h 712"/>
                  <a:gd name="T26" fmla="*/ 631 w 1321"/>
                  <a:gd name="T27" fmla="*/ 140 h 712"/>
                  <a:gd name="T28" fmla="*/ 609 w 1321"/>
                  <a:gd name="T29" fmla="*/ 141 h 712"/>
                  <a:gd name="T30" fmla="*/ 365 w 1321"/>
                  <a:gd name="T31" fmla="*/ 141 h 712"/>
                  <a:gd name="T32" fmla="*/ 361 w 1321"/>
                  <a:gd name="T33" fmla="*/ 141 h 712"/>
                  <a:gd name="T34" fmla="*/ 313 w 1321"/>
                  <a:gd name="T35" fmla="*/ 140 h 712"/>
                  <a:gd name="T36" fmla="*/ 267 w 1321"/>
                  <a:gd name="T37" fmla="*/ 139 h 712"/>
                  <a:gd name="T38" fmla="*/ 223 w 1321"/>
                  <a:gd name="T39" fmla="*/ 137 h 712"/>
                  <a:gd name="T40" fmla="*/ 180 w 1321"/>
                  <a:gd name="T41" fmla="*/ 134 h 712"/>
                  <a:gd name="T42" fmla="*/ 143 w 1321"/>
                  <a:gd name="T43" fmla="*/ 134 h 712"/>
                  <a:gd name="T44" fmla="*/ 110 w 1321"/>
                  <a:gd name="T45" fmla="*/ 130 h 712"/>
                  <a:gd name="T46" fmla="*/ 76 w 1321"/>
                  <a:gd name="T47" fmla="*/ 127 h 712"/>
                  <a:gd name="T48" fmla="*/ 53 w 1321"/>
                  <a:gd name="T49" fmla="*/ 125 h 712"/>
                  <a:gd name="T50" fmla="*/ 26 w 1321"/>
                  <a:gd name="T51" fmla="*/ 119 h 712"/>
                  <a:gd name="T52" fmla="*/ 18 w 1321"/>
                  <a:gd name="T53" fmla="*/ 115 h 712"/>
                  <a:gd name="T54" fmla="*/ 6 w 1321"/>
                  <a:gd name="T55" fmla="*/ 110 h 712"/>
                  <a:gd name="T56" fmla="*/ 0 w 1321"/>
                  <a:gd name="T57" fmla="*/ 103 h 712"/>
                  <a:gd name="T58" fmla="*/ 0 w 1321"/>
                  <a:gd name="T59" fmla="*/ 102 h 712"/>
                  <a:gd name="T60" fmla="*/ 4 w 1321"/>
                  <a:gd name="T61" fmla="*/ 94 h 712"/>
                  <a:gd name="T62" fmla="*/ 16 w 1321"/>
                  <a:gd name="T63" fmla="*/ 88 h 712"/>
                  <a:gd name="T64" fmla="*/ 37 w 1321"/>
                  <a:gd name="T65" fmla="*/ 73 h 712"/>
                  <a:gd name="T66" fmla="*/ 72 w 1321"/>
                  <a:gd name="T67" fmla="*/ 59 h 712"/>
                  <a:gd name="T68" fmla="*/ 114 w 1321"/>
                  <a:gd name="T69" fmla="*/ 47 h 712"/>
                  <a:gd name="T70" fmla="*/ 157 w 1321"/>
                  <a:gd name="T71" fmla="*/ 34 h 712"/>
                  <a:gd name="T72" fmla="*/ 207 w 1321"/>
                  <a:gd name="T73" fmla="*/ 24 h 712"/>
                  <a:gd name="T74" fmla="*/ 262 w 1321"/>
                  <a:gd name="T75" fmla="*/ 16 h 712"/>
                  <a:gd name="T76" fmla="*/ 318 w 1321"/>
                  <a:gd name="T77" fmla="*/ 9 h 712"/>
                  <a:gd name="T78" fmla="*/ 381 w 1321"/>
                  <a:gd name="T79" fmla="*/ 4 h 712"/>
                  <a:gd name="T80" fmla="*/ 444 w 1321"/>
                  <a:gd name="T81" fmla="*/ 4 h 712"/>
                  <a:gd name="T82" fmla="*/ 511 w 1321"/>
                  <a:gd name="T83" fmla="*/ 0 h 712"/>
                  <a:gd name="T84" fmla="*/ 511 w 1321"/>
                  <a:gd name="T85" fmla="*/ 0 h 712"/>
                  <a:gd name="T86" fmla="*/ 581 w 1321"/>
                  <a:gd name="T87" fmla="*/ 4 h 712"/>
                  <a:gd name="T88" fmla="*/ 648 w 1321"/>
                  <a:gd name="T89" fmla="*/ 4 h 712"/>
                  <a:gd name="T90" fmla="*/ 713 w 1321"/>
                  <a:gd name="T91" fmla="*/ 10 h 712"/>
                  <a:gd name="T92" fmla="*/ 774 w 1321"/>
                  <a:gd name="T93" fmla="*/ 18 h 712"/>
                  <a:gd name="T94" fmla="*/ 828 w 1321"/>
                  <a:gd name="T95" fmla="*/ 27 h 712"/>
                  <a:gd name="T96" fmla="*/ 879 w 1321"/>
                  <a:gd name="T97" fmla="*/ 38 h 712"/>
                  <a:gd name="T98" fmla="*/ 924 w 1321"/>
                  <a:gd name="T99" fmla="*/ 50 h 712"/>
                  <a:gd name="T100" fmla="*/ 963 w 1321"/>
                  <a:gd name="T101" fmla="*/ 64 h 712"/>
                  <a:gd name="T102" fmla="*/ 995 w 1321"/>
                  <a:gd name="T103" fmla="*/ 79 h 712"/>
                  <a:gd name="T104" fmla="*/ 995 w 1321"/>
                  <a:gd name="T105" fmla="*/ 79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66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99" name="Group 9"/>
            <p:cNvGrpSpPr>
              <a:grpSpLocks/>
            </p:cNvGrpSpPr>
            <p:nvPr/>
          </p:nvGrpSpPr>
          <p:grpSpPr bwMode="auto">
            <a:xfrm>
              <a:off x="3455620" y="5273041"/>
              <a:ext cx="2439384" cy="607887"/>
              <a:chOff x="2028" y="917"/>
              <a:chExt cx="1657" cy="416"/>
            </a:xfrm>
          </p:grpSpPr>
          <p:grpSp>
            <p:nvGrpSpPr>
              <p:cNvPr id="127" name="Group 10"/>
              <p:cNvGrpSpPr>
                <a:grpSpLocks/>
              </p:cNvGrpSpPr>
              <p:nvPr/>
            </p:nvGrpSpPr>
            <p:grpSpPr bwMode="auto">
              <a:xfrm>
                <a:off x="2028" y="917"/>
                <a:ext cx="1657" cy="416"/>
                <a:chOff x="-351" y="1234"/>
                <a:chExt cx="6453" cy="1682"/>
              </a:xfrm>
            </p:grpSpPr>
            <p:sp>
              <p:nvSpPr>
                <p:cNvPr id="129" name="Oval 11"/>
                <p:cNvSpPr>
                  <a:spLocks noChangeArrowheads="1"/>
                </p:cNvSpPr>
                <p:nvPr/>
              </p:nvSpPr>
              <p:spPr bwMode="gray">
                <a:xfrm>
                  <a:off x="-351" y="1234"/>
                  <a:ext cx="1681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235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30" name="Freeform 12"/>
                <p:cNvSpPr>
                  <a:spLocks/>
                </p:cNvSpPr>
                <p:nvPr/>
              </p:nvSpPr>
              <p:spPr bwMode="gray">
                <a:xfrm>
                  <a:off x="-158" y="1262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6" name="Oval 11"/>
                <p:cNvSpPr>
                  <a:spLocks noChangeArrowheads="1"/>
                </p:cNvSpPr>
                <p:nvPr/>
              </p:nvSpPr>
              <p:spPr bwMode="gray">
                <a:xfrm>
                  <a:off x="4421" y="1236"/>
                  <a:ext cx="1681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7" name="Freeform 12"/>
                <p:cNvSpPr>
                  <a:spLocks/>
                </p:cNvSpPr>
                <p:nvPr/>
              </p:nvSpPr>
              <p:spPr bwMode="gray">
                <a:xfrm>
                  <a:off x="4616" y="1264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92D050">
                        <a:tint val="66000"/>
                        <a:satMod val="160000"/>
                      </a:srgbClr>
                    </a:gs>
                    <a:gs pos="50000">
                      <a:srgbClr val="92D050">
                        <a:tint val="44500"/>
                        <a:satMod val="160000"/>
                      </a:srgbClr>
                    </a:gs>
                    <a:gs pos="100000">
                      <a:srgbClr val="92D05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28" name="Text Box 13"/>
              <p:cNvSpPr txBox="1">
                <a:spLocks noChangeArrowheads="1"/>
              </p:cNvSpPr>
              <p:nvPr/>
            </p:nvSpPr>
            <p:spPr bwMode="gray">
              <a:xfrm>
                <a:off x="2195" y="983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8" name="Text Box 13"/>
              <p:cNvSpPr txBox="1">
                <a:spLocks noChangeArrowheads="1"/>
              </p:cNvSpPr>
              <p:nvPr/>
            </p:nvSpPr>
            <p:spPr bwMode="gray">
              <a:xfrm>
                <a:off x="3422" y="983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0" name="Group 14"/>
            <p:cNvGrpSpPr>
              <a:grpSpLocks/>
            </p:cNvGrpSpPr>
            <p:nvPr/>
          </p:nvGrpSpPr>
          <p:grpSpPr bwMode="auto">
            <a:xfrm rot="2322363">
              <a:off x="3325698" y="3572103"/>
              <a:ext cx="347793" cy="191420"/>
              <a:chOff x="2108" y="3016"/>
              <a:chExt cx="235" cy="131"/>
            </a:xfrm>
          </p:grpSpPr>
          <p:sp>
            <p:nvSpPr>
              <p:cNvPr id="125" name="Oval 15"/>
              <p:cNvSpPr>
                <a:spLocks noChangeArrowheads="1"/>
              </p:cNvSpPr>
              <p:nvPr/>
            </p:nvSpPr>
            <p:spPr bwMode="gray">
              <a:xfrm rot="18227093">
                <a:off x="2111" y="3063"/>
                <a:ext cx="81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6" name="Oval 16"/>
              <p:cNvSpPr>
                <a:spLocks noChangeArrowheads="1"/>
              </p:cNvSpPr>
              <p:nvPr/>
            </p:nvSpPr>
            <p:spPr bwMode="gray">
              <a:xfrm rot="18227093">
                <a:off x="2260" y="3012"/>
                <a:ext cx="80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1" name="Group 17"/>
            <p:cNvGrpSpPr>
              <a:grpSpLocks/>
            </p:cNvGrpSpPr>
            <p:nvPr/>
          </p:nvGrpSpPr>
          <p:grpSpPr bwMode="auto">
            <a:xfrm>
              <a:off x="2617864" y="3195948"/>
              <a:ext cx="635977" cy="630237"/>
              <a:chOff x="1925" y="3009"/>
              <a:chExt cx="432" cy="432"/>
            </a:xfrm>
          </p:grpSpPr>
          <p:grpSp>
            <p:nvGrpSpPr>
              <p:cNvPr id="121" name="Group 18"/>
              <p:cNvGrpSpPr>
                <a:grpSpLocks/>
              </p:cNvGrpSpPr>
              <p:nvPr/>
            </p:nvGrpSpPr>
            <p:grpSpPr bwMode="auto">
              <a:xfrm>
                <a:off x="1925" y="3009"/>
                <a:ext cx="432" cy="432"/>
                <a:chOff x="2408" y="563"/>
                <a:chExt cx="1681" cy="1680"/>
              </a:xfrm>
            </p:grpSpPr>
            <p:sp>
              <p:nvSpPr>
                <p:cNvPr id="123" name="Oval 19"/>
                <p:cNvSpPr>
                  <a:spLocks noChangeArrowheads="1"/>
                </p:cNvSpPr>
                <p:nvPr/>
              </p:nvSpPr>
              <p:spPr bwMode="gray">
                <a:xfrm>
                  <a:off x="2408" y="563"/>
                  <a:ext cx="1681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24" name="Freeform 20"/>
                <p:cNvSpPr>
                  <a:spLocks/>
                </p:cNvSpPr>
                <p:nvPr/>
              </p:nvSpPr>
              <p:spPr bwMode="gray">
                <a:xfrm>
                  <a:off x="2600" y="590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22" name="Text Box 21"/>
              <p:cNvSpPr txBox="1">
                <a:spLocks noChangeArrowheads="1"/>
              </p:cNvSpPr>
              <p:nvPr/>
            </p:nvSpPr>
            <p:spPr bwMode="gray">
              <a:xfrm>
                <a:off x="2072" y="3089"/>
                <a:ext cx="125" cy="31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2" name="Group 22"/>
            <p:cNvGrpSpPr>
              <a:grpSpLocks/>
            </p:cNvGrpSpPr>
            <p:nvPr/>
          </p:nvGrpSpPr>
          <p:grpSpPr bwMode="auto">
            <a:xfrm>
              <a:off x="6101520" y="3064498"/>
              <a:ext cx="631581" cy="638175"/>
              <a:chOff x="3838" y="1601"/>
              <a:chExt cx="430" cy="437"/>
            </a:xfrm>
          </p:grpSpPr>
          <p:grpSp>
            <p:nvGrpSpPr>
              <p:cNvPr id="117" name="Group 23"/>
              <p:cNvGrpSpPr>
                <a:grpSpLocks/>
              </p:cNvGrpSpPr>
              <p:nvPr/>
            </p:nvGrpSpPr>
            <p:grpSpPr bwMode="auto">
              <a:xfrm>
                <a:off x="3838" y="1601"/>
                <a:ext cx="430" cy="437"/>
                <a:chOff x="1630" y="512"/>
                <a:chExt cx="1680" cy="1680"/>
              </a:xfrm>
            </p:grpSpPr>
            <p:sp>
              <p:nvSpPr>
                <p:cNvPr id="119" name="Oval 24"/>
                <p:cNvSpPr>
                  <a:spLocks noChangeArrowheads="1"/>
                </p:cNvSpPr>
                <p:nvPr/>
              </p:nvSpPr>
              <p:spPr bwMode="gray">
                <a:xfrm>
                  <a:off x="1630" y="512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tint val="57647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20" name="Freeform 25"/>
                <p:cNvSpPr>
                  <a:spLocks/>
                </p:cNvSpPr>
                <p:nvPr/>
              </p:nvSpPr>
              <p:spPr bwMode="gray">
                <a:xfrm>
                  <a:off x="1822" y="536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8" name="Text Box 26"/>
              <p:cNvSpPr txBox="1">
                <a:spLocks noChangeArrowheads="1"/>
              </p:cNvSpPr>
              <p:nvPr/>
            </p:nvSpPr>
            <p:spPr bwMode="gray">
              <a:xfrm>
                <a:off x="3987" y="1661"/>
                <a:ext cx="126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3" name="Group 27"/>
            <p:cNvGrpSpPr>
              <a:grpSpLocks/>
            </p:cNvGrpSpPr>
            <p:nvPr/>
          </p:nvGrpSpPr>
          <p:grpSpPr bwMode="auto">
            <a:xfrm>
              <a:off x="4396154" y="1866900"/>
              <a:ext cx="605204" cy="573088"/>
              <a:chOff x="3552" y="3339"/>
              <a:chExt cx="412" cy="392"/>
            </a:xfrm>
          </p:grpSpPr>
          <p:grpSp>
            <p:nvGrpSpPr>
              <p:cNvPr id="113" name="Group 28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115" name="Oval 2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79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24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6" name="Freeform 3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995 w 1321"/>
                    <a:gd name="T1" fmla="*/ 79 h 712"/>
                    <a:gd name="T2" fmla="*/ 1008 w 1321"/>
                    <a:gd name="T3" fmla="*/ 87 h 712"/>
                    <a:gd name="T4" fmla="*/ 1011 w 1321"/>
                    <a:gd name="T5" fmla="*/ 94 h 712"/>
                    <a:gd name="T6" fmla="*/ 1006 w 1321"/>
                    <a:gd name="T7" fmla="*/ 102 h 712"/>
                    <a:gd name="T8" fmla="*/ 993 w 1321"/>
                    <a:gd name="T9" fmla="*/ 107 h 712"/>
                    <a:gd name="T10" fmla="*/ 973 w 1321"/>
                    <a:gd name="T11" fmla="*/ 114 h 712"/>
                    <a:gd name="T12" fmla="*/ 948 w 1321"/>
                    <a:gd name="T13" fmla="*/ 119 h 712"/>
                    <a:gd name="T14" fmla="*/ 915 w 1321"/>
                    <a:gd name="T15" fmla="*/ 124 h 712"/>
                    <a:gd name="T16" fmla="*/ 878 w 1321"/>
                    <a:gd name="T17" fmla="*/ 128 h 712"/>
                    <a:gd name="T18" fmla="*/ 836 w 1321"/>
                    <a:gd name="T19" fmla="*/ 132 h 712"/>
                    <a:gd name="T20" fmla="*/ 789 w 1321"/>
                    <a:gd name="T21" fmla="*/ 134 h 712"/>
                    <a:gd name="T22" fmla="*/ 740 w 1321"/>
                    <a:gd name="T23" fmla="*/ 135 h 712"/>
                    <a:gd name="T24" fmla="*/ 686 w 1321"/>
                    <a:gd name="T25" fmla="*/ 139 h 712"/>
                    <a:gd name="T26" fmla="*/ 631 w 1321"/>
                    <a:gd name="T27" fmla="*/ 140 h 712"/>
                    <a:gd name="T28" fmla="*/ 609 w 1321"/>
                    <a:gd name="T29" fmla="*/ 141 h 712"/>
                    <a:gd name="T30" fmla="*/ 365 w 1321"/>
                    <a:gd name="T31" fmla="*/ 141 h 712"/>
                    <a:gd name="T32" fmla="*/ 361 w 1321"/>
                    <a:gd name="T33" fmla="*/ 141 h 712"/>
                    <a:gd name="T34" fmla="*/ 313 w 1321"/>
                    <a:gd name="T35" fmla="*/ 140 h 712"/>
                    <a:gd name="T36" fmla="*/ 267 w 1321"/>
                    <a:gd name="T37" fmla="*/ 139 h 712"/>
                    <a:gd name="T38" fmla="*/ 223 w 1321"/>
                    <a:gd name="T39" fmla="*/ 137 h 712"/>
                    <a:gd name="T40" fmla="*/ 180 w 1321"/>
                    <a:gd name="T41" fmla="*/ 134 h 712"/>
                    <a:gd name="T42" fmla="*/ 143 w 1321"/>
                    <a:gd name="T43" fmla="*/ 134 h 712"/>
                    <a:gd name="T44" fmla="*/ 110 w 1321"/>
                    <a:gd name="T45" fmla="*/ 130 h 712"/>
                    <a:gd name="T46" fmla="*/ 76 w 1321"/>
                    <a:gd name="T47" fmla="*/ 127 h 712"/>
                    <a:gd name="T48" fmla="*/ 53 w 1321"/>
                    <a:gd name="T49" fmla="*/ 125 h 712"/>
                    <a:gd name="T50" fmla="*/ 26 w 1321"/>
                    <a:gd name="T51" fmla="*/ 119 h 712"/>
                    <a:gd name="T52" fmla="*/ 18 w 1321"/>
                    <a:gd name="T53" fmla="*/ 115 h 712"/>
                    <a:gd name="T54" fmla="*/ 6 w 1321"/>
                    <a:gd name="T55" fmla="*/ 110 h 712"/>
                    <a:gd name="T56" fmla="*/ 0 w 1321"/>
                    <a:gd name="T57" fmla="*/ 103 h 712"/>
                    <a:gd name="T58" fmla="*/ 0 w 1321"/>
                    <a:gd name="T59" fmla="*/ 102 h 712"/>
                    <a:gd name="T60" fmla="*/ 4 w 1321"/>
                    <a:gd name="T61" fmla="*/ 94 h 712"/>
                    <a:gd name="T62" fmla="*/ 16 w 1321"/>
                    <a:gd name="T63" fmla="*/ 88 h 712"/>
                    <a:gd name="T64" fmla="*/ 37 w 1321"/>
                    <a:gd name="T65" fmla="*/ 73 h 712"/>
                    <a:gd name="T66" fmla="*/ 72 w 1321"/>
                    <a:gd name="T67" fmla="*/ 59 h 712"/>
                    <a:gd name="T68" fmla="*/ 114 w 1321"/>
                    <a:gd name="T69" fmla="*/ 47 h 712"/>
                    <a:gd name="T70" fmla="*/ 157 w 1321"/>
                    <a:gd name="T71" fmla="*/ 34 h 712"/>
                    <a:gd name="T72" fmla="*/ 207 w 1321"/>
                    <a:gd name="T73" fmla="*/ 24 h 712"/>
                    <a:gd name="T74" fmla="*/ 262 w 1321"/>
                    <a:gd name="T75" fmla="*/ 16 h 712"/>
                    <a:gd name="T76" fmla="*/ 318 w 1321"/>
                    <a:gd name="T77" fmla="*/ 9 h 712"/>
                    <a:gd name="T78" fmla="*/ 381 w 1321"/>
                    <a:gd name="T79" fmla="*/ 4 h 712"/>
                    <a:gd name="T80" fmla="*/ 444 w 1321"/>
                    <a:gd name="T81" fmla="*/ 4 h 712"/>
                    <a:gd name="T82" fmla="*/ 511 w 1321"/>
                    <a:gd name="T83" fmla="*/ 0 h 712"/>
                    <a:gd name="T84" fmla="*/ 511 w 1321"/>
                    <a:gd name="T85" fmla="*/ 0 h 712"/>
                    <a:gd name="T86" fmla="*/ 581 w 1321"/>
                    <a:gd name="T87" fmla="*/ 4 h 712"/>
                    <a:gd name="T88" fmla="*/ 648 w 1321"/>
                    <a:gd name="T89" fmla="*/ 4 h 712"/>
                    <a:gd name="T90" fmla="*/ 713 w 1321"/>
                    <a:gd name="T91" fmla="*/ 10 h 712"/>
                    <a:gd name="T92" fmla="*/ 774 w 1321"/>
                    <a:gd name="T93" fmla="*/ 18 h 712"/>
                    <a:gd name="T94" fmla="*/ 828 w 1321"/>
                    <a:gd name="T95" fmla="*/ 27 h 712"/>
                    <a:gd name="T96" fmla="*/ 879 w 1321"/>
                    <a:gd name="T97" fmla="*/ 38 h 712"/>
                    <a:gd name="T98" fmla="*/ 924 w 1321"/>
                    <a:gd name="T99" fmla="*/ 50 h 712"/>
                    <a:gd name="T100" fmla="*/ 963 w 1321"/>
                    <a:gd name="T101" fmla="*/ 64 h 712"/>
                    <a:gd name="T102" fmla="*/ 995 w 1321"/>
                    <a:gd name="T103" fmla="*/ 79 h 712"/>
                    <a:gd name="T104" fmla="*/ 995 w 1321"/>
                    <a:gd name="T105" fmla="*/ 79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vi-VN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4" name="Text Box 31"/>
              <p:cNvSpPr txBox="1">
                <a:spLocks noChangeArrowheads="1"/>
              </p:cNvSpPr>
              <p:nvPr/>
            </p:nvSpPr>
            <p:spPr bwMode="gray">
              <a:xfrm>
                <a:off x="3715" y="3360"/>
                <a:ext cx="125" cy="31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endParaRPr 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4" name="Group 59"/>
            <p:cNvGrpSpPr>
              <a:grpSpLocks/>
            </p:cNvGrpSpPr>
            <p:nvPr/>
          </p:nvGrpSpPr>
          <p:grpSpPr bwMode="auto">
            <a:xfrm rot="2700000">
              <a:off x="4591661" y="2550015"/>
              <a:ext cx="269875" cy="259373"/>
              <a:chOff x="3421" y="3166"/>
              <a:chExt cx="170" cy="163"/>
            </a:xfrm>
          </p:grpSpPr>
          <p:sp>
            <p:nvSpPr>
              <p:cNvPr id="111" name="Oval 37"/>
              <p:cNvSpPr>
                <a:spLocks noChangeArrowheads="1"/>
              </p:cNvSpPr>
              <p:nvPr/>
            </p:nvSpPr>
            <p:spPr bwMode="gray">
              <a:xfrm rot="18227093">
                <a:off x="3498" y="3247"/>
                <a:ext cx="76" cy="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2" name="Oval 38"/>
              <p:cNvSpPr>
                <a:spLocks noChangeArrowheads="1"/>
              </p:cNvSpPr>
              <p:nvPr/>
            </p:nvSpPr>
            <p:spPr bwMode="gray">
              <a:xfrm rot="18227093">
                <a:off x="3423" y="3159"/>
                <a:ext cx="76" cy="80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5" name="Group 42"/>
            <p:cNvGrpSpPr>
              <a:grpSpLocks/>
            </p:cNvGrpSpPr>
            <p:nvPr/>
          </p:nvGrpSpPr>
          <p:grpSpPr bwMode="auto">
            <a:xfrm>
              <a:off x="3978403" y="4967424"/>
              <a:ext cx="1418495" cy="297692"/>
              <a:chOff x="2390" y="1549"/>
              <a:chExt cx="957" cy="204"/>
            </a:xfrm>
          </p:grpSpPr>
          <p:sp>
            <p:nvSpPr>
              <p:cNvPr id="109" name="Oval 43"/>
              <p:cNvSpPr>
                <a:spLocks noChangeArrowheads="1"/>
              </p:cNvSpPr>
              <p:nvPr/>
            </p:nvSpPr>
            <p:spPr bwMode="gray">
              <a:xfrm rot="18227093">
                <a:off x="2510" y="1550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74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" name="Oval 44"/>
              <p:cNvSpPr>
                <a:spLocks noChangeArrowheads="1"/>
              </p:cNvSpPr>
              <p:nvPr/>
            </p:nvSpPr>
            <p:spPr bwMode="gray">
              <a:xfrm rot="18227093">
                <a:off x="2393" y="1668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7C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0" name="Oval 43"/>
              <p:cNvSpPr>
                <a:spLocks noChangeArrowheads="1"/>
              </p:cNvSpPr>
              <p:nvPr/>
            </p:nvSpPr>
            <p:spPr bwMode="gray">
              <a:xfrm rot="18227093">
                <a:off x="3174" y="1546"/>
                <a:ext cx="82" cy="87"/>
              </a:xfrm>
              <a:prstGeom prst="ellipse">
                <a:avLst/>
              </a:prstGeom>
              <a:solidFill>
                <a:srgbClr val="92D05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1" name="Oval 43"/>
              <p:cNvSpPr>
                <a:spLocks noChangeArrowheads="1"/>
              </p:cNvSpPr>
              <p:nvPr/>
            </p:nvSpPr>
            <p:spPr bwMode="gray">
              <a:xfrm rot="18227093">
                <a:off x="3263" y="1668"/>
                <a:ext cx="82" cy="87"/>
              </a:xfrm>
              <a:prstGeom prst="ellipse">
                <a:avLst/>
              </a:prstGeom>
              <a:solidFill>
                <a:srgbClr val="92D05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rot="10800000" wrap="none" anchor="ctr"/>
              <a:lstStyle/>
              <a:p>
                <a:endParaRPr lang="vi-VN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06" name="Group 58"/>
            <p:cNvGrpSpPr>
              <a:grpSpLocks/>
            </p:cNvGrpSpPr>
            <p:nvPr/>
          </p:nvGrpSpPr>
          <p:grpSpPr bwMode="auto">
            <a:xfrm rot="1568072">
              <a:off x="5744871" y="3427762"/>
              <a:ext cx="278001" cy="290513"/>
              <a:chOff x="3483" y="2105"/>
              <a:chExt cx="175" cy="183"/>
            </a:xfrm>
          </p:grpSpPr>
          <p:sp>
            <p:nvSpPr>
              <p:cNvPr id="107" name="Oval 45"/>
              <p:cNvSpPr>
                <a:spLocks noChangeArrowheads="1"/>
              </p:cNvSpPr>
              <p:nvPr/>
            </p:nvSpPr>
            <p:spPr bwMode="gray">
              <a:xfrm rot="18227093">
                <a:off x="3582" y="2104"/>
                <a:ext cx="76" cy="7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75686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8" name="Oval 46"/>
              <p:cNvSpPr>
                <a:spLocks noChangeArrowheads="1"/>
              </p:cNvSpPr>
              <p:nvPr/>
            </p:nvSpPr>
            <p:spPr bwMode="gray">
              <a:xfrm rot="18227093">
                <a:off x="3486" y="2210"/>
                <a:ext cx="75" cy="81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75686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24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33" name="Text Box 48"/>
          <p:cNvSpPr txBox="1">
            <a:spLocks noChangeArrowheads="1"/>
          </p:cNvSpPr>
          <p:nvPr/>
        </p:nvSpPr>
        <p:spPr bwMode="auto">
          <a:xfrm>
            <a:off x="2664375" y="1233171"/>
            <a:ext cx="67818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BOARD OF COMMUNIST PARTY LEADERS</a:t>
            </a:r>
          </a:p>
        </p:txBody>
      </p:sp>
      <p:sp>
        <p:nvSpPr>
          <p:cNvPr id="134" name="Text Box 49"/>
          <p:cNvSpPr txBox="1">
            <a:spLocks noChangeArrowheads="1"/>
          </p:cNvSpPr>
          <p:nvPr/>
        </p:nvSpPr>
        <p:spPr bwMode="auto">
          <a:xfrm>
            <a:off x="7772399" y="2734600"/>
            <a:ext cx="347353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ACADEMIC – SCIENTIFIC COMMITEE</a:t>
            </a:r>
          </a:p>
        </p:txBody>
      </p:sp>
      <p:sp>
        <p:nvSpPr>
          <p:cNvPr id="135" name="Text Box 50"/>
          <p:cNvSpPr txBox="1">
            <a:spLocks noChangeArrowheads="1"/>
          </p:cNvSpPr>
          <p:nvPr/>
        </p:nvSpPr>
        <p:spPr bwMode="auto">
          <a:xfrm>
            <a:off x="1600200" y="2684701"/>
            <a:ext cx="259397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LABOUR UNION</a:t>
            </a:r>
          </a:p>
        </p:txBody>
      </p:sp>
      <p:sp>
        <p:nvSpPr>
          <p:cNvPr id="136" name="Text Box 51"/>
          <p:cNvSpPr txBox="1">
            <a:spLocks noChangeArrowheads="1"/>
          </p:cNvSpPr>
          <p:nvPr/>
        </p:nvSpPr>
        <p:spPr bwMode="auto">
          <a:xfrm>
            <a:off x="2644940" y="5678587"/>
            <a:ext cx="3182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YOUTH AND STUDENT UNIONS</a:t>
            </a:r>
          </a:p>
        </p:txBody>
      </p:sp>
      <p:sp>
        <p:nvSpPr>
          <p:cNvPr id="143" name="Text Box 8"/>
          <p:cNvSpPr txBox="1">
            <a:spLocks noChangeArrowheads="1"/>
          </p:cNvSpPr>
          <p:nvPr/>
        </p:nvSpPr>
        <p:spPr bwMode="gray">
          <a:xfrm>
            <a:off x="4813507" y="3425009"/>
            <a:ext cx="218758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BOARD OF</a:t>
            </a:r>
          </a:p>
          <a:p>
            <a:pPr algn="ctr" eaLnBrk="0" hangingPunct="0">
              <a:defRPr/>
            </a:pPr>
            <a:r>
              <a:rPr lang="en-US" sz="1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ADMINISTRATORS</a:t>
            </a:r>
          </a:p>
        </p:txBody>
      </p:sp>
      <p:sp>
        <p:nvSpPr>
          <p:cNvPr id="49" name="Text Box 51"/>
          <p:cNvSpPr txBox="1">
            <a:spLocks noChangeArrowheads="1"/>
          </p:cNvSpPr>
          <p:nvPr/>
        </p:nvSpPr>
        <p:spPr bwMode="auto">
          <a:xfrm>
            <a:off x="6124273" y="5645256"/>
            <a:ext cx="31826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COMMITEE</a:t>
            </a:r>
          </a:p>
        </p:txBody>
      </p:sp>
    </p:spTree>
    <p:extLst>
      <p:ext uri="{BB962C8B-B14F-4D97-AF65-F5344CB8AC3E}">
        <p14:creationId xmlns:p14="http://schemas.microsoft.com/office/powerpoint/2010/main" val="31356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vel 1"/>
          <p:cNvSpPr/>
          <p:nvPr/>
        </p:nvSpPr>
        <p:spPr>
          <a:xfrm>
            <a:off x="3248906" y="226931"/>
            <a:ext cx="5706888" cy="760150"/>
          </a:xfrm>
          <a:prstGeom prst="bevel">
            <a:avLst/>
          </a:prstGeom>
          <a:solidFill>
            <a:srgbClr val="0070C0"/>
          </a:solidFill>
          <a:ln cap="rnd">
            <a:beve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8 DEPARTMENTS</a:t>
            </a:r>
            <a:endParaRPr lang="vi-VN" sz="3600" dirty="0"/>
          </a:p>
        </p:txBody>
      </p:sp>
      <p:sp>
        <p:nvSpPr>
          <p:cNvPr id="4" name="Oval 3"/>
          <p:cNvSpPr/>
          <p:nvPr/>
        </p:nvSpPr>
        <p:spPr>
          <a:xfrm>
            <a:off x="1199768" y="2803352"/>
            <a:ext cx="2111704" cy="1774108"/>
          </a:xfrm>
          <a:prstGeom prst="ellipse">
            <a:avLst/>
          </a:prstGeom>
          <a:solidFill>
            <a:srgbClr val="C000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ORGANIZATION AND ADMINISTRATION</a:t>
            </a:r>
          </a:p>
          <a:p>
            <a:pPr algn="ctr"/>
            <a:endParaRPr lang="vi-VN" sz="1200" dirty="0">
              <a:solidFill>
                <a:schemeClr val="bg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578104" y="2803352"/>
            <a:ext cx="1952182" cy="1784577"/>
          </a:xfrm>
          <a:prstGeom prst="ellipse">
            <a:avLst/>
          </a:prstGeom>
          <a:solidFill>
            <a:srgbClr val="00B0F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EDUCATION INSPECTION – STUDENT AFFAIRS</a:t>
            </a:r>
          </a:p>
        </p:txBody>
      </p:sp>
      <p:sp>
        <p:nvSpPr>
          <p:cNvPr id="15" name="Oval 14"/>
          <p:cNvSpPr/>
          <p:nvPr/>
        </p:nvSpPr>
        <p:spPr>
          <a:xfrm>
            <a:off x="3440649" y="2792882"/>
            <a:ext cx="1952182" cy="1784577"/>
          </a:xfrm>
          <a:prstGeom prst="ellipse">
            <a:avLst/>
          </a:prstGeom>
          <a:solidFill>
            <a:srgbClr val="92D05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ACADEMIC AFFAIRS</a:t>
            </a:r>
          </a:p>
        </p:txBody>
      </p:sp>
      <p:sp>
        <p:nvSpPr>
          <p:cNvPr id="16" name="Oval 15"/>
          <p:cNvSpPr/>
          <p:nvPr/>
        </p:nvSpPr>
        <p:spPr>
          <a:xfrm>
            <a:off x="4208801" y="4563696"/>
            <a:ext cx="1952182" cy="1784577"/>
          </a:xfrm>
          <a:prstGeom prst="ellipse">
            <a:avLst/>
          </a:prstGeom>
          <a:solidFill>
            <a:srgbClr val="7030A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FACILITY SUPPLY</a:t>
            </a:r>
          </a:p>
        </p:txBody>
      </p:sp>
      <p:sp>
        <p:nvSpPr>
          <p:cNvPr id="17" name="Oval 16"/>
          <p:cNvSpPr/>
          <p:nvPr/>
        </p:nvSpPr>
        <p:spPr>
          <a:xfrm>
            <a:off x="7807704" y="2779119"/>
            <a:ext cx="1952182" cy="1784577"/>
          </a:xfrm>
          <a:prstGeom prst="ellipse">
            <a:avLst/>
          </a:prstGeom>
          <a:solidFill>
            <a:schemeClr val="accent5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FINANCIAL PLANNING</a:t>
            </a:r>
          </a:p>
        </p:txBody>
      </p:sp>
      <p:sp>
        <p:nvSpPr>
          <p:cNvPr id="18" name="Oval 17"/>
          <p:cNvSpPr/>
          <p:nvPr/>
        </p:nvSpPr>
        <p:spPr>
          <a:xfrm>
            <a:off x="6431018" y="4587929"/>
            <a:ext cx="2198535" cy="1784577"/>
          </a:xfrm>
          <a:prstGeom prst="ellipse">
            <a:avLst/>
          </a:prstGeom>
          <a:solidFill>
            <a:schemeClr val="accent6">
              <a:lumMod val="7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SCIENTIFIC MANAGEMENT – INTERNATIONAL CORPORATION</a:t>
            </a:r>
          </a:p>
        </p:txBody>
      </p:sp>
      <p:sp>
        <p:nvSpPr>
          <p:cNvPr id="11" name="Oval 10"/>
          <p:cNvSpPr/>
          <p:nvPr/>
        </p:nvSpPr>
        <p:spPr>
          <a:xfrm>
            <a:off x="2112620" y="4577460"/>
            <a:ext cx="1952182" cy="1784577"/>
          </a:xfrm>
          <a:prstGeom prst="ellipse">
            <a:avLst/>
          </a:prstGeom>
          <a:solidFill>
            <a:schemeClr val="accent6">
              <a:lumMod val="2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 eaLnBrk="0" hangingPunct="0">
              <a:defRPr/>
            </a:pP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TESTING - QUALITY ASSURANCE</a:t>
            </a:r>
          </a:p>
        </p:txBody>
      </p:sp>
      <p:sp>
        <p:nvSpPr>
          <p:cNvPr id="12" name="Oval 11"/>
          <p:cNvSpPr/>
          <p:nvPr/>
        </p:nvSpPr>
        <p:spPr>
          <a:xfrm>
            <a:off x="8979148" y="4563695"/>
            <a:ext cx="1952182" cy="1784577"/>
          </a:xfrm>
          <a:prstGeom prst="ellipse">
            <a:avLst/>
          </a:prstGeom>
          <a:solidFill>
            <a:srgbClr val="FFC0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FACILITY MANAGEMENT - SERVICE</a:t>
            </a:r>
          </a:p>
        </p:txBody>
      </p:sp>
      <p:sp>
        <p:nvSpPr>
          <p:cNvPr id="3" name="Up Arrow 2"/>
          <p:cNvSpPr/>
          <p:nvPr/>
        </p:nvSpPr>
        <p:spPr>
          <a:xfrm>
            <a:off x="3728853" y="1246909"/>
            <a:ext cx="5019317" cy="1158106"/>
          </a:xfrm>
          <a:prstGeom prst="upArrow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DEPARTMENTS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18756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84525" y="1079516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ltGray">
          <a:xfrm rot="5400000">
            <a:off x="-888207" y="1527174"/>
            <a:ext cx="4824413" cy="4770438"/>
          </a:xfrm>
          <a:custGeom>
            <a:avLst/>
            <a:gdLst>
              <a:gd name="T0" fmla="*/ 2412207 w 21600"/>
              <a:gd name="T1" fmla="*/ 0 h 21600"/>
              <a:gd name="T2" fmla="*/ 36183 w 21600"/>
              <a:gd name="T3" fmla="*/ 2349441 h 21600"/>
              <a:gd name="T4" fmla="*/ 2412207 w 21600"/>
              <a:gd name="T5" fmla="*/ 71115 h 21600"/>
              <a:gd name="T6" fmla="*/ 4788230 w 21600"/>
              <a:gd name="T7" fmla="*/ 2349441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solidFill>
            <a:srgbClr val="0070C0"/>
          </a:solidFill>
          <a:ln w="9525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ltGray">
          <a:xfrm rot="5400000" flipH="1">
            <a:off x="-492125" y="1948687"/>
            <a:ext cx="4032250" cy="3929063"/>
          </a:xfrm>
          <a:custGeom>
            <a:avLst/>
            <a:gdLst>
              <a:gd name="T0" fmla="*/ 376366625 w 21600"/>
              <a:gd name="T1" fmla="*/ 0 h 21600"/>
              <a:gd name="T2" fmla="*/ 187207639 w 21600"/>
              <a:gd name="T3" fmla="*/ 357350424 h 21600"/>
              <a:gd name="T4" fmla="*/ 376366625 w 21600"/>
              <a:gd name="T5" fmla="*/ 355497399 h 21600"/>
              <a:gd name="T6" fmla="*/ 565525658 w 21600"/>
              <a:gd name="T7" fmla="*/ 35735042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0070C0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gray">
          <a:xfrm>
            <a:off x="3184525" y="1731598"/>
            <a:ext cx="4465638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INFORMATION TECHNOLOGY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gray">
          <a:xfrm>
            <a:off x="3679826" y="2313003"/>
            <a:ext cx="5235575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MECHANICAL ENGINEERING TECHNOLOGY</a:t>
            </a:r>
          </a:p>
        </p:txBody>
      </p:sp>
      <p:sp>
        <p:nvSpPr>
          <p:cNvPr id="23" name="AutoShape 39"/>
          <p:cNvSpPr>
            <a:spLocks noChangeArrowheads="1"/>
          </p:cNvSpPr>
          <p:nvPr/>
        </p:nvSpPr>
        <p:spPr bwMode="gray">
          <a:xfrm>
            <a:off x="3886201" y="2905035"/>
            <a:ext cx="6944095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ELECTRICAL-ELECTRONICS ENGINEERING TECHNOLOGY</a:t>
            </a:r>
          </a:p>
        </p:txBody>
      </p:sp>
      <p:sp>
        <p:nvSpPr>
          <p:cNvPr id="24" name="AutoShape 70"/>
          <p:cNvSpPr>
            <a:spLocks noChangeArrowheads="1"/>
          </p:cNvSpPr>
          <p:nvPr/>
        </p:nvSpPr>
        <p:spPr bwMode="gray">
          <a:xfrm>
            <a:off x="2370932" y="1138632"/>
            <a:ext cx="511333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FOUNDATION SCIENCE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pic>
        <p:nvPicPr>
          <p:cNvPr id="29" name="Picture 62" descr="B_W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3178186"/>
            <a:ext cx="1844675" cy="1383506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  <p:sp>
        <p:nvSpPr>
          <p:cNvPr id="30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FACULTIES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30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057400" y="1511152"/>
            <a:ext cx="360040" cy="317649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742389" y="1826775"/>
            <a:ext cx="360040" cy="317649"/>
          </a:xfrm>
          <a:prstGeom prst="ellipse">
            <a:avLst/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48980" y="2425552"/>
            <a:ext cx="360040" cy="317649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3565913" y="3011355"/>
            <a:ext cx="360040" cy="317649"/>
          </a:xfrm>
          <a:prstGeom prst="ellipse">
            <a:avLst/>
          </a:prstGeom>
          <a:solidFill>
            <a:schemeClr val="accent6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6" name="AutoShape 40"/>
          <p:cNvSpPr>
            <a:spLocks noChangeArrowheads="1"/>
          </p:cNvSpPr>
          <p:nvPr/>
        </p:nvSpPr>
        <p:spPr bwMode="gray">
          <a:xfrm>
            <a:off x="3479800" y="5334000"/>
            <a:ext cx="391160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POLITICAL THEORIES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4114800" y="3525778"/>
            <a:ext cx="6519731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HEAT-REFRIGERATION ENGINEERING TECHNOLOGY</a:t>
            </a: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gray">
          <a:xfrm>
            <a:off x="4062414" y="4122158"/>
            <a:ext cx="531018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AUTOMOTIVE ENGINEERING TECHNOLOGY</a:t>
            </a:r>
          </a:p>
        </p:txBody>
      </p:sp>
      <p:sp>
        <p:nvSpPr>
          <p:cNvPr id="19" name="AutoShape 44"/>
          <p:cNvSpPr>
            <a:spLocks noChangeArrowheads="1"/>
          </p:cNvSpPr>
          <p:nvPr/>
        </p:nvSpPr>
        <p:spPr bwMode="gray">
          <a:xfrm>
            <a:off x="3886201" y="4726003"/>
            <a:ext cx="5195887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GARMENT TECHNOLOGY-FASHION</a:t>
            </a:r>
          </a:p>
        </p:txBody>
      </p:sp>
      <p:sp>
        <p:nvSpPr>
          <p:cNvPr id="22" name="Oval 21"/>
          <p:cNvSpPr/>
          <p:nvPr/>
        </p:nvSpPr>
        <p:spPr>
          <a:xfrm>
            <a:off x="3678560" y="3620955"/>
            <a:ext cx="360040" cy="317649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3643683" y="4215259"/>
            <a:ext cx="360040" cy="317649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429000" y="4821179"/>
            <a:ext cx="360040" cy="317649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13673" y="5403971"/>
            <a:ext cx="360040" cy="317649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8" name="AutoShape 40"/>
          <p:cNvSpPr>
            <a:spLocks noChangeArrowheads="1"/>
          </p:cNvSpPr>
          <p:nvPr/>
        </p:nvSpPr>
        <p:spPr bwMode="gray">
          <a:xfrm>
            <a:off x="2819400" y="5929343"/>
            <a:ext cx="391160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ECONOMICS</a:t>
            </a:r>
          </a:p>
        </p:txBody>
      </p:sp>
      <p:sp>
        <p:nvSpPr>
          <p:cNvPr id="35" name="Oval 34"/>
          <p:cNvSpPr/>
          <p:nvPr/>
        </p:nvSpPr>
        <p:spPr>
          <a:xfrm>
            <a:off x="2370931" y="5865695"/>
            <a:ext cx="360040" cy="31764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56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3" grpId="0" animBg="1"/>
      <p:bldP spid="24" grpId="0" animBg="1"/>
      <p:bldP spid="16" grpId="0" animBg="1"/>
      <p:bldP spid="17" grpId="0" animBg="1"/>
      <p:bldP spid="18" grpId="0" animBg="1"/>
      <p:bldP spid="19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84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ltGray">
          <a:xfrm rot="5400000">
            <a:off x="-888207" y="1527174"/>
            <a:ext cx="4824413" cy="4770438"/>
          </a:xfrm>
          <a:custGeom>
            <a:avLst/>
            <a:gdLst>
              <a:gd name="T0" fmla="*/ 2412207 w 21600"/>
              <a:gd name="T1" fmla="*/ 0 h 21600"/>
              <a:gd name="T2" fmla="*/ 36183 w 21600"/>
              <a:gd name="T3" fmla="*/ 2349441 h 21600"/>
              <a:gd name="T4" fmla="*/ 2412207 w 21600"/>
              <a:gd name="T5" fmla="*/ 71115 h 21600"/>
              <a:gd name="T6" fmla="*/ 4788230 w 21600"/>
              <a:gd name="T7" fmla="*/ 2349441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solidFill>
            <a:srgbClr val="0070C0"/>
          </a:solidFill>
          <a:ln w="9525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ltGray">
          <a:xfrm rot="5400000" flipH="1">
            <a:off x="-492125" y="1948687"/>
            <a:ext cx="4032250" cy="3929063"/>
          </a:xfrm>
          <a:custGeom>
            <a:avLst/>
            <a:gdLst>
              <a:gd name="T0" fmla="*/ 376366625 w 21600"/>
              <a:gd name="T1" fmla="*/ 0 h 21600"/>
              <a:gd name="T2" fmla="*/ 187207639 w 21600"/>
              <a:gd name="T3" fmla="*/ 357350424 h 21600"/>
              <a:gd name="T4" fmla="*/ 376366625 w 21600"/>
              <a:gd name="T5" fmla="*/ 355497399 h 21600"/>
              <a:gd name="T6" fmla="*/ 565525658 w 21600"/>
              <a:gd name="T7" fmla="*/ 35735042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0070C0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40"/>
          <p:cNvSpPr>
            <a:spLocks noChangeArrowheads="1"/>
          </p:cNvSpPr>
          <p:nvPr/>
        </p:nvSpPr>
        <p:spPr bwMode="gray">
          <a:xfrm>
            <a:off x="2874368" y="5877453"/>
            <a:ext cx="4547592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HEALTH CARE CENTER</a:t>
            </a:r>
          </a:p>
        </p:txBody>
      </p:sp>
      <p:sp>
        <p:nvSpPr>
          <p:cNvPr id="25" name="AutoShape 8"/>
          <p:cNvSpPr>
            <a:spLocks noChangeArrowheads="1"/>
          </p:cNvSpPr>
          <p:nvPr/>
        </p:nvSpPr>
        <p:spPr bwMode="gray">
          <a:xfrm>
            <a:off x="3201988" y="1675204"/>
            <a:ext cx="4418012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LY TU TRONG HIGH SCHOOL </a:t>
            </a:r>
          </a:p>
        </p:txBody>
      </p:sp>
      <p:pic>
        <p:nvPicPr>
          <p:cNvPr id="29" name="Picture 62" descr="B_W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3178186"/>
            <a:ext cx="1844675" cy="1383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HIGH SCHOOL - CENTERS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30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811155" y="1929205"/>
            <a:ext cx="360040" cy="317649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636640" y="3178187"/>
            <a:ext cx="360040" cy="317649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459088" y="5850348"/>
            <a:ext cx="360040" cy="317649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gray">
          <a:xfrm>
            <a:off x="4057924" y="3069302"/>
            <a:ext cx="4753567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LY TU TRONG TRAINING CENTER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gray">
          <a:xfrm>
            <a:off x="3717441" y="2387600"/>
            <a:ext cx="4559660" cy="508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INFORMATION CENTER - LIBRARY</a:t>
            </a:r>
          </a:p>
        </p:txBody>
      </p:sp>
      <p:sp>
        <p:nvSpPr>
          <p:cNvPr id="18" name="Oval 17"/>
          <p:cNvSpPr/>
          <p:nvPr/>
        </p:nvSpPr>
        <p:spPr>
          <a:xfrm>
            <a:off x="3276600" y="2482776"/>
            <a:ext cx="360040" cy="317649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647526" y="3918886"/>
            <a:ext cx="360040" cy="317649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gray">
          <a:xfrm>
            <a:off x="3557008" y="5230075"/>
            <a:ext cx="4411335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GERMAN CENTER</a:t>
            </a:r>
          </a:p>
        </p:txBody>
      </p:sp>
      <p:sp>
        <p:nvSpPr>
          <p:cNvPr id="21" name="Oval 20"/>
          <p:cNvSpPr/>
          <p:nvPr/>
        </p:nvSpPr>
        <p:spPr>
          <a:xfrm>
            <a:off x="3500163" y="4618476"/>
            <a:ext cx="360040" cy="317649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8"/>
          <p:cNvSpPr>
            <a:spLocks noChangeArrowheads="1"/>
          </p:cNvSpPr>
          <p:nvPr/>
        </p:nvSpPr>
        <p:spPr bwMode="gray">
          <a:xfrm>
            <a:off x="4102458" y="3813567"/>
            <a:ext cx="5944062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TECHNOLOGY RESEARCH &amp; TRANSFER CENTER</a:t>
            </a:r>
          </a:p>
        </p:txBody>
      </p:sp>
      <p:sp>
        <p:nvSpPr>
          <p:cNvPr id="24" name="Oval 23"/>
          <p:cNvSpPr/>
          <p:nvPr/>
        </p:nvSpPr>
        <p:spPr>
          <a:xfrm>
            <a:off x="3128492" y="5285894"/>
            <a:ext cx="360040" cy="317649"/>
          </a:xfrm>
          <a:prstGeom prst="ellipse">
            <a:avLst/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gray">
          <a:xfrm>
            <a:off x="3929766" y="4521466"/>
            <a:ext cx="5024229" cy="53541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REGULAR EDUCATION CENTER</a:t>
            </a:r>
          </a:p>
        </p:txBody>
      </p:sp>
    </p:spTree>
    <p:extLst>
      <p:ext uri="{BB962C8B-B14F-4D97-AF65-F5344CB8AC3E}">
        <p14:creationId xmlns:p14="http://schemas.microsoft.com/office/powerpoint/2010/main" val="231894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16" grpId="0" animBg="1"/>
      <p:bldP spid="17" grpId="0" animBg="1"/>
      <p:bldP spid="20" grpId="0" animBg="1"/>
      <p:bldP spid="23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2459088" y="260648"/>
            <a:ext cx="7093296" cy="95855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STAFF – LECTURERS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386004"/>
            <a:ext cx="827584" cy="882756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1258184793"/>
              </p:ext>
            </p:extLst>
          </p:nvPr>
        </p:nvGraphicFramePr>
        <p:xfrm>
          <a:off x="1828800" y="1447800"/>
          <a:ext cx="85344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948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720700951"/>
              </p:ext>
            </p:extLst>
          </p:nvPr>
        </p:nvGraphicFramePr>
        <p:xfrm>
          <a:off x="1752600" y="1111356"/>
          <a:ext cx="8763000" cy="5594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5"/>
          <p:cNvSpPr txBox="1">
            <a:spLocks/>
          </p:cNvSpPr>
          <p:nvPr/>
        </p:nvSpPr>
        <p:spPr>
          <a:xfrm>
            <a:off x="2459088" y="152400"/>
            <a:ext cx="8208912" cy="95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ADMISSION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22860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4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>
          <a:xfrm>
            <a:off x="2459088" y="152400"/>
            <a:ext cx="8208912" cy="95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CAPACITY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228600"/>
            <a:ext cx="827584" cy="882756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116002437"/>
              </p:ext>
            </p:extLst>
          </p:nvPr>
        </p:nvGraphicFramePr>
        <p:xfrm>
          <a:off x="1752600" y="1110952"/>
          <a:ext cx="8763000" cy="5594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251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513" y="225291"/>
            <a:ext cx="827584" cy="882756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802901" y="1131615"/>
            <a:ext cx="9810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29"/>
          <p:cNvSpPr txBox="1">
            <a:spLocks noChangeArrowheads="1"/>
          </p:cNvSpPr>
          <p:nvPr/>
        </p:nvSpPr>
        <p:spPr bwMode="auto">
          <a:xfrm>
            <a:off x="4678826" y="1169715"/>
            <a:ext cx="9429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 Box 25"/>
          <p:cNvSpPr txBox="1">
            <a:spLocks noChangeArrowheads="1"/>
          </p:cNvSpPr>
          <p:nvPr/>
        </p:nvSpPr>
        <p:spPr bwMode="auto">
          <a:xfrm rot="-5400000">
            <a:off x="8430479" y="3149326"/>
            <a:ext cx="784225" cy="355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 rot="-5400000">
            <a:off x="9277810" y="2898220"/>
            <a:ext cx="752475" cy="30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4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 rot="-5400000">
            <a:off x="4237108" y="3700957"/>
            <a:ext cx="796925" cy="3077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 rot="-5400000">
            <a:off x="2983574" y="3267537"/>
            <a:ext cx="2155824" cy="3077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4 years (the fastest way)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6716479" y="4745574"/>
            <a:ext cx="8286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437936" y="4617256"/>
            <a:ext cx="7905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655332" y="2329383"/>
            <a:ext cx="704850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 year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6665423" y="2272529"/>
            <a:ext cx="9810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6315222" y="3465615"/>
            <a:ext cx="1304925" cy="692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2.3 years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(not graduated)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260168" y="3497740"/>
            <a:ext cx="752475" cy="4921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2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ounded Rectangle 1"/>
          <p:cNvSpPr>
            <a:spLocks noChangeArrowheads="1"/>
          </p:cNvSpPr>
          <p:nvPr/>
        </p:nvSpPr>
        <p:spPr bwMode="auto">
          <a:xfrm>
            <a:off x="4520075" y="512241"/>
            <a:ext cx="3533775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UNIVERSITY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ounded Rectangle 2"/>
          <p:cNvSpPr>
            <a:spLocks noChangeArrowheads="1"/>
          </p:cNvSpPr>
          <p:nvPr/>
        </p:nvSpPr>
        <p:spPr bwMode="auto">
          <a:xfrm>
            <a:off x="3136727" y="5225796"/>
            <a:ext cx="59436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JUNIOR HIGH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ounded Rectangle 3"/>
          <p:cNvSpPr>
            <a:spLocks noChangeArrowheads="1"/>
          </p:cNvSpPr>
          <p:nvPr/>
        </p:nvSpPr>
        <p:spPr bwMode="auto">
          <a:xfrm>
            <a:off x="5429958" y="3948801"/>
            <a:ext cx="321945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HIGH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ounded Rectangle 4"/>
          <p:cNvSpPr>
            <a:spLocks noChangeArrowheads="1"/>
          </p:cNvSpPr>
          <p:nvPr/>
        </p:nvSpPr>
        <p:spPr bwMode="auto">
          <a:xfrm>
            <a:off x="4564526" y="2766617"/>
            <a:ext cx="3533775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VOCATIONAL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ounded Rectangle 5"/>
          <p:cNvSpPr>
            <a:spLocks noChangeArrowheads="1"/>
          </p:cNvSpPr>
          <p:nvPr/>
        </p:nvSpPr>
        <p:spPr bwMode="auto">
          <a:xfrm>
            <a:off x="6168371" y="1591741"/>
            <a:ext cx="306705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PROFESSIONAL COLLEGE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4728638" y="1212419"/>
            <a:ext cx="6351" cy="43338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620147" y="4602524"/>
            <a:ext cx="0" cy="62327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734989" y="2272530"/>
            <a:ext cx="6690" cy="49408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620147" y="3457302"/>
            <a:ext cx="0" cy="52387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951423" y="2252014"/>
            <a:ext cx="19909" cy="297378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301129" y="2257931"/>
            <a:ext cx="10765" cy="29678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5228511" y="3456384"/>
            <a:ext cx="902" cy="176941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7783976" y="2205717"/>
            <a:ext cx="0" cy="56090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783976" y="1158354"/>
            <a:ext cx="0" cy="43338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6074872" y="3425270"/>
            <a:ext cx="2416" cy="52915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7" idx="1"/>
          </p:cNvCxnSpPr>
          <p:nvPr/>
        </p:nvCxnSpPr>
        <p:spPr>
          <a:xfrm rot="10800000">
            <a:off x="4840936" y="3465616"/>
            <a:ext cx="589023" cy="778461"/>
          </a:xfrm>
          <a:prstGeom prst="bentConnector2">
            <a:avLst/>
          </a:prstGeom>
          <a:ln w="34925">
            <a:prstDash val="solid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Elbow Connector 31"/>
          <p:cNvCxnSpPr/>
          <p:nvPr/>
        </p:nvCxnSpPr>
        <p:spPr>
          <a:xfrm flipH="1" flipV="1">
            <a:off x="8070677" y="753789"/>
            <a:ext cx="1009650" cy="4800600"/>
          </a:xfrm>
          <a:prstGeom prst="bentConnector3">
            <a:avLst>
              <a:gd name="adj1" fmla="val -35204"/>
            </a:avLst>
          </a:prstGeom>
          <a:ln w="349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6"/>
          <p:cNvSpPr>
            <a:spLocks noChangeArrowheads="1"/>
          </p:cNvSpPr>
          <p:nvPr/>
        </p:nvSpPr>
        <p:spPr bwMode="auto">
          <a:xfrm>
            <a:off x="2807482" y="1615167"/>
            <a:ext cx="25527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COLLEGE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Rectangle 31"/>
          <p:cNvSpPr>
            <a:spLocks noChangeArrowheads="1"/>
          </p:cNvSpPr>
          <p:nvPr/>
        </p:nvSpPr>
        <p:spPr bwMode="auto">
          <a:xfrm>
            <a:off x="1837028" y="6060359"/>
            <a:ext cx="889986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TRANSFER DIAGRAM AT LY TU TRONG TECHNICAL COLLEGE HCMC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Rectangle 50"/>
          <p:cNvSpPr>
            <a:spLocks noChangeArrowheads="1"/>
          </p:cNvSpPr>
          <p:nvPr/>
        </p:nvSpPr>
        <p:spPr bwMode="auto">
          <a:xfrm>
            <a:off x="3221501" y="-129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FIELDS OF TRAINING</a:t>
            </a: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1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1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1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812926" y="2006616"/>
            <a:ext cx="2576513" cy="258532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Electrical-Electronics Engineering Technology	</a:t>
            </a: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</a:t>
            </a:r>
          </a:p>
          <a:p>
            <a:pPr eaLnBrk="0" hangingPunct="0"/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-Software Technology</a:t>
            </a:r>
          </a:p>
          <a:p>
            <a:pPr eaLnBrk="0" hangingPunct="0">
              <a:buFontTx/>
              <a:buChar char="-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812530" y="1528778"/>
            <a:ext cx="26748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ADVANCED COLLEGE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0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4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98502" y="2006617"/>
            <a:ext cx="2779714" cy="258532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 – Electronics Engineering Technology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 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Software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848146" y="1528778"/>
            <a:ext cx="26035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COLLEGE DEGREE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29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64678" y="1994894"/>
            <a:ext cx="2678724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Electric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Peripheral Network Engineering &amp; Terminals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Refrigeration Equipment Installation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Metal cutting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626130" y="1528778"/>
            <a:ext cx="30476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COLLEGE DEGREE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(12+3)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4929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veston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– Fashion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Finance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Accounting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Administration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87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17786" y="1994894"/>
            <a:ext cx="2725616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Electric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Peripheral Network Engineering &amp; Terminals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Refrigeration Equipment Installation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Metal cutting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579776" y="1528778"/>
            <a:ext cx="31403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VOCATIONAL COLLEGE </a:t>
            </a:r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(9+4)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JUNIOR HIGH SCHOOL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4929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Veston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– Fashion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Finance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Accounting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Administration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86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272536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TECHNICIAN DEGREE FIELDS OF TRAINING</a:t>
            </a: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65" name="AutoShape 4"/>
          <p:cNvSpPr>
            <a:spLocks noChangeArrowheads="1"/>
          </p:cNvSpPr>
          <p:nvPr/>
        </p:nvSpPr>
        <p:spPr bwMode="invGray">
          <a:xfrm rot="16200000" flipH="1">
            <a:off x="4398139" y="3310747"/>
            <a:ext cx="490538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6" name="AutoShape 5"/>
          <p:cNvSpPr>
            <a:spLocks noChangeArrowheads="1"/>
          </p:cNvSpPr>
          <p:nvPr/>
        </p:nvSpPr>
        <p:spPr bwMode="invGray">
          <a:xfrm rot="5400000" flipH="1">
            <a:off x="7268339" y="3256772"/>
            <a:ext cx="490538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" name="AutoShape 6"/>
          <p:cNvSpPr>
            <a:spLocks noChangeArrowheads="1"/>
          </p:cNvSpPr>
          <p:nvPr/>
        </p:nvSpPr>
        <p:spPr bwMode="invGray">
          <a:xfrm rot="99093" flipH="1">
            <a:off x="5851495" y="1889141"/>
            <a:ext cx="488950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5" name="AutoShape 13"/>
          <p:cNvSpPr>
            <a:spLocks noChangeArrowheads="1"/>
          </p:cNvSpPr>
          <p:nvPr/>
        </p:nvSpPr>
        <p:spPr bwMode="gray">
          <a:xfrm>
            <a:off x="1854171" y="3848114"/>
            <a:ext cx="25939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6" name="AutoShape 14"/>
          <p:cNvSpPr>
            <a:spLocks noChangeArrowheads="1"/>
          </p:cNvSpPr>
          <p:nvPr/>
        </p:nvSpPr>
        <p:spPr bwMode="gray">
          <a:xfrm>
            <a:off x="1841471" y="3203589"/>
            <a:ext cx="2608263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" name="AutoShape 15"/>
          <p:cNvSpPr>
            <a:spLocks noChangeArrowheads="1"/>
          </p:cNvSpPr>
          <p:nvPr/>
        </p:nvSpPr>
        <p:spPr bwMode="gray">
          <a:xfrm>
            <a:off x="1841471" y="2584464"/>
            <a:ext cx="26193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" name="AutoShape 16"/>
          <p:cNvSpPr>
            <a:spLocks noChangeArrowheads="1"/>
          </p:cNvSpPr>
          <p:nvPr/>
        </p:nvSpPr>
        <p:spPr bwMode="gray">
          <a:xfrm>
            <a:off x="7908896" y="35718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9" name="AutoShape 18"/>
          <p:cNvSpPr>
            <a:spLocks noChangeArrowheads="1"/>
          </p:cNvSpPr>
          <p:nvPr/>
        </p:nvSpPr>
        <p:spPr bwMode="gray">
          <a:xfrm>
            <a:off x="7908896" y="27971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buFontTx/>
              <a:buChar char="•"/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81" name="AutoShape 20"/>
          <p:cNvSpPr>
            <a:spLocks noChangeArrowheads="1"/>
          </p:cNvSpPr>
          <p:nvPr/>
        </p:nvSpPr>
        <p:spPr bwMode="blackWhite">
          <a:xfrm>
            <a:off x="4175095" y="1355740"/>
            <a:ext cx="38862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6">
                  <a:lumMod val="50000"/>
                </a:schemeClr>
              </a:gs>
              <a:gs pos="84000">
                <a:schemeClr val="accent6">
                  <a:lumMod val="90000"/>
                </a:schemeClr>
              </a:gs>
              <a:gs pos="34608">
                <a:srgbClr val="C58686"/>
              </a:gs>
              <a:gs pos="98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TECHNICIAN DEGREE</a:t>
            </a:r>
          </a:p>
        </p:txBody>
      </p:sp>
      <p:sp>
        <p:nvSpPr>
          <p:cNvPr id="82" name="Text Box 21"/>
          <p:cNvSpPr txBox="1">
            <a:spLocks noChangeArrowheads="1"/>
          </p:cNvSpPr>
          <p:nvPr/>
        </p:nvSpPr>
        <p:spPr bwMode="gray">
          <a:xfrm>
            <a:off x="1901280" y="2667361"/>
            <a:ext cx="24907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Automotive Repair &amp; Maintenance</a:t>
            </a:r>
          </a:p>
        </p:txBody>
      </p:sp>
      <p:sp>
        <p:nvSpPr>
          <p:cNvPr id="83" name="Text Box 22"/>
          <p:cNvSpPr txBox="1">
            <a:spLocks noChangeArrowheads="1"/>
          </p:cNvSpPr>
          <p:nvPr/>
        </p:nvSpPr>
        <p:spPr bwMode="gray">
          <a:xfrm>
            <a:off x="7773450" y="2818533"/>
            <a:ext cx="274421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Garment Technology - Fashion</a:t>
            </a:r>
          </a:p>
        </p:txBody>
      </p:sp>
      <p:sp>
        <p:nvSpPr>
          <p:cNvPr id="84" name="Text Box 24"/>
          <p:cNvSpPr txBox="1">
            <a:spLocks noChangeArrowheads="1"/>
          </p:cNvSpPr>
          <p:nvPr/>
        </p:nvSpPr>
        <p:spPr bwMode="gray">
          <a:xfrm>
            <a:off x="2154780" y="4000504"/>
            <a:ext cx="21105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gray">
          <a:xfrm>
            <a:off x="7805294" y="3517928"/>
            <a:ext cx="2599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Mechanical Manufacturing - Lathe</a:t>
            </a:r>
          </a:p>
        </p:txBody>
      </p:sp>
      <p:sp>
        <p:nvSpPr>
          <p:cNvPr id="86" name="AutoShape 28"/>
          <p:cNvSpPr>
            <a:spLocks noChangeArrowheads="1"/>
          </p:cNvSpPr>
          <p:nvPr/>
        </p:nvSpPr>
        <p:spPr bwMode="blackWhite">
          <a:xfrm>
            <a:off x="3878218" y="5239671"/>
            <a:ext cx="4435505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6">
                  <a:lumMod val="50000"/>
                </a:schemeClr>
              </a:gs>
              <a:gs pos="86000">
                <a:schemeClr val="accent6">
                  <a:lumMod val="90000"/>
                </a:schemeClr>
              </a:gs>
              <a:gs pos="49000">
                <a:srgbClr val="BC6262"/>
              </a:gs>
              <a:gs pos="99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 GRADUATION</a:t>
            </a:r>
          </a:p>
        </p:txBody>
      </p:sp>
      <p:sp>
        <p:nvSpPr>
          <p:cNvPr id="87" name="AutoShape 29"/>
          <p:cNvSpPr>
            <a:spLocks noChangeArrowheads="1"/>
          </p:cNvSpPr>
          <p:nvPr/>
        </p:nvSpPr>
        <p:spPr bwMode="invGray">
          <a:xfrm rot="99093" flipH="1">
            <a:off x="5851495" y="4847597"/>
            <a:ext cx="488950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8" name="Text Box 21"/>
          <p:cNvSpPr txBox="1">
            <a:spLocks noChangeArrowheads="1"/>
          </p:cNvSpPr>
          <p:nvPr/>
        </p:nvSpPr>
        <p:spPr bwMode="gray">
          <a:xfrm>
            <a:off x="1838296" y="3357562"/>
            <a:ext cx="26860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Computer Programming</a:t>
            </a:r>
          </a:p>
        </p:txBody>
      </p:sp>
      <p:sp>
        <p:nvSpPr>
          <p:cNvPr id="89" name="AutoShape 15"/>
          <p:cNvSpPr>
            <a:spLocks noChangeArrowheads="1"/>
          </p:cNvSpPr>
          <p:nvPr/>
        </p:nvSpPr>
        <p:spPr bwMode="gray">
          <a:xfrm>
            <a:off x="1809721" y="1951052"/>
            <a:ext cx="26193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0" name="Text Box 22"/>
          <p:cNvSpPr txBox="1">
            <a:spLocks noChangeArrowheads="1"/>
          </p:cNvSpPr>
          <p:nvPr/>
        </p:nvSpPr>
        <p:spPr bwMode="gray">
          <a:xfrm>
            <a:off x="1730581" y="1989611"/>
            <a:ext cx="27445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Industrial-Residential Electricity</a:t>
            </a:r>
          </a:p>
        </p:txBody>
      </p:sp>
      <p:sp>
        <p:nvSpPr>
          <p:cNvPr id="91" name="AutoShape 18"/>
          <p:cNvSpPr>
            <a:spLocks noChangeArrowheads="1"/>
          </p:cNvSpPr>
          <p:nvPr/>
        </p:nvSpPr>
        <p:spPr bwMode="gray">
          <a:xfrm>
            <a:off x="7840634" y="20351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buFontTx/>
              <a:buChar char="•"/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92" name="Text Box 25"/>
          <p:cNvSpPr txBox="1">
            <a:spLocks noChangeArrowheads="1"/>
          </p:cNvSpPr>
          <p:nvPr/>
        </p:nvSpPr>
        <p:spPr bwMode="gray">
          <a:xfrm>
            <a:off x="7744310" y="2021030"/>
            <a:ext cx="26827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Heat Engineering Technology </a:t>
            </a:r>
          </a:p>
        </p:txBody>
      </p:sp>
      <p:sp>
        <p:nvSpPr>
          <p:cNvPr id="93" name="AutoShape 13"/>
          <p:cNvSpPr>
            <a:spLocks noChangeArrowheads="1"/>
          </p:cNvSpPr>
          <p:nvPr/>
        </p:nvSpPr>
        <p:spPr bwMode="gray">
          <a:xfrm>
            <a:off x="1881159" y="4500570"/>
            <a:ext cx="25939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4" name="Text Box 24"/>
          <p:cNvSpPr txBox="1">
            <a:spLocks noChangeArrowheads="1"/>
          </p:cNvSpPr>
          <p:nvPr/>
        </p:nvSpPr>
        <p:spPr bwMode="gray">
          <a:xfrm>
            <a:off x="2002773" y="4643446"/>
            <a:ext cx="23285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</a:p>
        </p:txBody>
      </p:sp>
      <p:sp>
        <p:nvSpPr>
          <p:cNvPr id="95" name="AutoShape 16"/>
          <p:cNvSpPr>
            <a:spLocks noChangeArrowheads="1"/>
          </p:cNvSpPr>
          <p:nvPr/>
        </p:nvSpPr>
        <p:spPr bwMode="gray">
          <a:xfrm>
            <a:off x="7881951" y="4319598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6" name="Text Box 26"/>
          <p:cNvSpPr txBox="1">
            <a:spLocks noChangeArrowheads="1"/>
          </p:cNvSpPr>
          <p:nvPr/>
        </p:nvSpPr>
        <p:spPr bwMode="gray">
          <a:xfrm>
            <a:off x="7746388" y="4296312"/>
            <a:ext cx="27019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Mechanical Manufacturing - Milling</a:t>
            </a:r>
          </a:p>
        </p:txBody>
      </p:sp>
      <p:grpSp>
        <p:nvGrpSpPr>
          <p:cNvPr id="97" name="Group 27"/>
          <p:cNvGrpSpPr>
            <a:grpSpLocks/>
          </p:cNvGrpSpPr>
          <p:nvPr/>
        </p:nvGrpSpPr>
        <p:grpSpPr bwMode="auto">
          <a:xfrm>
            <a:off x="4786283" y="2241558"/>
            <a:ext cx="2563813" cy="2563813"/>
            <a:chOff x="2030" y="1344"/>
            <a:chExt cx="1615" cy="1615"/>
          </a:xfrm>
        </p:grpSpPr>
        <p:sp>
          <p:nvSpPr>
            <p:cNvPr id="98" name="Oval 7"/>
            <p:cNvSpPr>
              <a:spLocks noChangeArrowheads="1"/>
            </p:cNvSpPr>
            <p:nvPr/>
          </p:nvSpPr>
          <p:spPr bwMode="gray">
            <a:xfrm>
              <a:off x="2030" y="1344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5715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9" name="Oval 8"/>
            <p:cNvSpPr>
              <a:spLocks noChangeArrowheads="1"/>
            </p:cNvSpPr>
            <p:nvPr/>
          </p:nvSpPr>
          <p:spPr bwMode="gray">
            <a:xfrm>
              <a:off x="2122" y="1435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0" name="Oval 9"/>
            <p:cNvSpPr>
              <a:spLocks noChangeArrowheads="1"/>
            </p:cNvSpPr>
            <p:nvPr/>
          </p:nvSpPr>
          <p:spPr bwMode="gray">
            <a:xfrm>
              <a:off x="2206" y="1948"/>
              <a:ext cx="164" cy="4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1" name="Oval 10"/>
            <p:cNvSpPr>
              <a:spLocks noChangeArrowheads="1"/>
            </p:cNvSpPr>
            <p:nvPr/>
          </p:nvSpPr>
          <p:spPr bwMode="gray">
            <a:xfrm>
              <a:off x="2206" y="1948"/>
              <a:ext cx="164" cy="409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2" name="Oval 11"/>
            <p:cNvSpPr>
              <a:spLocks noChangeArrowheads="1"/>
            </p:cNvSpPr>
            <p:nvPr/>
          </p:nvSpPr>
          <p:spPr bwMode="gray">
            <a:xfrm>
              <a:off x="2289" y="1948"/>
              <a:ext cx="1096" cy="4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3" name="Oval 12"/>
            <p:cNvSpPr>
              <a:spLocks noChangeArrowheads="1"/>
            </p:cNvSpPr>
            <p:nvPr/>
          </p:nvSpPr>
          <p:spPr bwMode="gray">
            <a:xfrm>
              <a:off x="2289" y="1948"/>
              <a:ext cx="1096" cy="409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80" name="Text Box 19"/>
          <p:cNvSpPr txBox="1">
            <a:spLocks noChangeArrowheads="1"/>
          </p:cNvSpPr>
          <p:nvPr/>
        </p:nvSpPr>
        <p:spPr bwMode="gray">
          <a:xfrm>
            <a:off x="5342775" y="3311396"/>
            <a:ext cx="14492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YEARS</a:t>
            </a:r>
          </a:p>
        </p:txBody>
      </p:sp>
    </p:spTree>
    <p:extLst>
      <p:ext uri="{BB962C8B-B14F-4D97-AF65-F5344CB8AC3E}">
        <p14:creationId xmlns:p14="http://schemas.microsoft.com/office/powerpoint/2010/main" val="323251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CAREER OPPORTUNITIES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5" name="Freeform 18"/>
          <p:cNvSpPr>
            <a:spLocks/>
          </p:cNvSpPr>
          <p:nvPr/>
        </p:nvSpPr>
        <p:spPr bwMode="invGray">
          <a:xfrm>
            <a:off x="9285288" y="1752601"/>
            <a:ext cx="614362" cy="98107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00563F">
                  <a:gamma/>
                  <a:shade val="46275"/>
                  <a:invGamma/>
                </a:srgbClr>
              </a:gs>
              <a:gs pos="50000">
                <a:srgbClr val="00563F"/>
              </a:gs>
              <a:gs pos="100000">
                <a:srgbClr val="00563F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invGray">
          <a:xfrm>
            <a:off x="6345238" y="1752601"/>
            <a:ext cx="3560762" cy="627063"/>
          </a:xfrm>
          <a:custGeom>
            <a:avLst/>
            <a:gdLst/>
            <a:ahLst/>
            <a:cxnLst>
              <a:cxn ang="0">
                <a:pos x="1478" y="284"/>
              </a:cxn>
              <a:cxn ang="0">
                <a:pos x="0" y="284"/>
              </a:cxn>
              <a:cxn ang="0">
                <a:pos x="446" y="0"/>
              </a:cxn>
              <a:cxn ang="0">
                <a:pos x="1786" y="0"/>
              </a:cxn>
              <a:cxn ang="0">
                <a:pos x="1478" y="284"/>
              </a:cxn>
            </a:cxnLst>
            <a:rect l="0" t="0" r="r" b="b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reeform 20"/>
          <p:cNvSpPr>
            <a:spLocks/>
          </p:cNvSpPr>
          <p:nvPr/>
        </p:nvSpPr>
        <p:spPr bwMode="gray">
          <a:xfrm>
            <a:off x="8667751" y="2727326"/>
            <a:ext cx="612775" cy="97472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2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4B1092">
                  <a:gamma/>
                  <a:shade val="46275"/>
                  <a:invGamma/>
                </a:srgbClr>
              </a:gs>
              <a:gs pos="50000">
                <a:srgbClr val="4B1092"/>
              </a:gs>
              <a:gs pos="100000">
                <a:srgbClr val="4B1092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gray">
          <a:xfrm>
            <a:off x="5461001" y="2727326"/>
            <a:ext cx="3827463" cy="625475"/>
          </a:xfrm>
          <a:custGeom>
            <a:avLst/>
            <a:gdLst/>
            <a:ahLst/>
            <a:cxnLst>
              <a:cxn ang="0">
                <a:pos x="1612" y="284"/>
              </a:cxn>
              <a:cxn ang="0">
                <a:pos x="0" y="284"/>
              </a:cxn>
              <a:cxn ang="0">
                <a:pos x="446" y="0"/>
              </a:cxn>
              <a:cxn ang="0">
                <a:pos x="1920" y="0"/>
              </a:cxn>
              <a:cxn ang="0">
                <a:pos x="1612" y="284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gray">
          <a:xfrm>
            <a:off x="8048625" y="3690939"/>
            <a:ext cx="611188" cy="981075"/>
          </a:xfrm>
          <a:custGeom>
            <a:avLst/>
            <a:gdLst/>
            <a:ahLst/>
            <a:cxnLst>
              <a:cxn ang="0">
                <a:pos x="306" y="122"/>
              </a:cxn>
              <a:cxn ang="0">
                <a:pos x="0" y="444"/>
              </a:cxn>
              <a:cxn ang="0">
                <a:pos x="0" y="286"/>
              </a:cxn>
              <a:cxn ang="0">
                <a:pos x="306" y="0"/>
              </a:cxn>
              <a:cxn ang="0">
                <a:pos x="306" y="122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rgbClr val="90330A">
                  <a:gamma/>
                  <a:shade val="46275"/>
                  <a:invGamma/>
                </a:srgbClr>
              </a:gs>
              <a:gs pos="50000">
                <a:srgbClr val="90330A"/>
              </a:gs>
              <a:gs pos="100000">
                <a:srgbClr val="90330A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26"/>
          <p:cNvSpPr>
            <a:spLocks noChangeShapeType="1"/>
          </p:cNvSpPr>
          <p:nvPr/>
        </p:nvSpPr>
        <p:spPr bwMode="auto">
          <a:xfrm flipH="1">
            <a:off x="2438400" y="4657725"/>
            <a:ext cx="2146300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Line 27"/>
          <p:cNvSpPr>
            <a:spLocks noChangeShapeType="1"/>
          </p:cNvSpPr>
          <p:nvPr/>
        </p:nvSpPr>
        <p:spPr bwMode="auto">
          <a:xfrm flipH="1">
            <a:off x="2438400" y="3695700"/>
            <a:ext cx="3030538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28"/>
          <p:cNvSpPr>
            <a:spLocks noChangeShapeType="1"/>
          </p:cNvSpPr>
          <p:nvPr/>
        </p:nvSpPr>
        <p:spPr bwMode="auto">
          <a:xfrm flipH="1">
            <a:off x="2438401" y="2735263"/>
            <a:ext cx="3914775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Line 29"/>
          <p:cNvSpPr>
            <a:spLocks noChangeShapeType="1"/>
          </p:cNvSpPr>
          <p:nvPr/>
        </p:nvSpPr>
        <p:spPr bwMode="auto">
          <a:xfrm flipH="1">
            <a:off x="2438401" y="1758950"/>
            <a:ext cx="4797425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30"/>
          <p:cNvSpPr>
            <a:spLocks noChangeShapeType="1"/>
          </p:cNvSpPr>
          <p:nvPr/>
        </p:nvSpPr>
        <p:spPr bwMode="auto">
          <a:xfrm>
            <a:off x="2628900" y="1752600"/>
            <a:ext cx="0" cy="1011238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Line 31"/>
          <p:cNvSpPr>
            <a:spLocks noChangeShapeType="1"/>
          </p:cNvSpPr>
          <p:nvPr/>
        </p:nvSpPr>
        <p:spPr bwMode="auto">
          <a:xfrm>
            <a:off x="2628900" y="2763838"/>
            <a:ext cx="0" cy="946150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32"/>
          <p:cNvSpPr>
            <a:spLocks noChangeShapeType="1"/>
          </p:cNvSpPr>
          <p:nvPr/>
        </p:nvSpPr>
        <p:spPr bwMode="auto">
          <a:xfrm>
            <a:off x="2628900" y="3709988"/>
            <a:ext cx="0" cy="946150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Freeform 34"/>
          <p:cNvSpPr>
            <a:spLocks/>
          </p:cNvSpPr>
          <p:nvPr/>
        </p:nvSpPr>
        <p:spPr bwMode="invGray">
          <a:xfrm>
            <a:off x="4238613" y="1941514"/>
            <a:ext cx="2051063" cy="2701933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35"/>
          <p:cNvSpPr>
            <a:spLocks noChangeArrowheads="1"/>
          </p:cNvSpPr>
          <p:nvPr/>
        </p:nvSpPr>
        <p:spPr bwMode="gray">
          <a:xfrm>
            <a:off x="6351589" y="2379664"/>
            <a:ext cx="2947987" cy="352425"/>
          </a:xfrm>
          <a:prstGeom prst="rect">
            <a:avLst/>
          </a:prstGeom>
          <a:gradFill rotWithShape="1">
            <a:gsLst>
              <a:gs pos="0">
                <a:srgbClr val="00906A">
                  <a:gamma/>
                  <a:shade val="72549"/>
                  <a:invGamma/>
                </a:srgbClr>
              </a:gs>
              <a:gs pos="50000">
                <a:srgbClr val="00906A"/>
              </a:gs>
              <a:gs pos="100000">
                <a:srgbClr val="00906A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BACHELOR OF TRANSFER UNIVERSITY</a:t>
            </a:r>
          </a:p>
        </p:txBody>
      </p:sp>
      <p:sp>
        <p:nvSpPr>
          <p:cNvPr id="22" name="Rectangle 36"/>
          <p:cNvSpPr>
            <a:spLocks noChangeArrowheads="1"/>
          </p:cNvSpPr>
          <p:nvPr/>
        </p:nvSpPr>
        <p:spPr bwMode="gray">
          <a:xfrm>
            <a:off x="5462588" y="3352801"/>
            <a:ext cx="3211512" cy="346075"/>
          </a:xfrm>
          <a:prstGeom prst="rect">
            <a:avLst/>
          </a:prstGeom>
          <a:gradFill rotWithShape="1">
            <a:gsLst>
              <a:gs pos="0">
                <a:srgbClr val="8041FF">
                  <a:gamma/>
                  <a:shade val="72549"/>
                  <a:invGamma/>
                </a:srgbClr>
              </a:gs>
              <a:gs pos="50000">
                <a:srgbClr val="8041FF"/>
              </a:gs>
              <a:gs pos="100000">
                <a:srgbClr val="8041FF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HAVING JOBS</a:t>
            </a:r>
          </a:p>
        </p:txBody>
      </p:sp>
      <p:sp>
        <p:nvSpPr>
          <p:cNvPr id="23" name="Freeform 37"/>
          <p:cNvSpPr>
            <a:spLocks/>
          </p:cNvSpPr>
          <p:nvPr/>
        </p:nvSpPr>
        <p:spPr bwMode="gray">
          <a:xfrm>
            <a:off x="4583113" y="3690939"/>
            <a:ext cx="4083050" cy="631825"/>
          </a:xfrm>
          <a:custGeom>
            <a:avLst/>
            <a:gdLst/>
            <a:ahLst/>
            <a:cxnLst>
              <a:cxn ang="0">
                <a:pos x="1742" y="286"/>
              </a:cxn>
              <a:cxn ang="0">
                <a:pos x="0" y="286"/>
              </a:cxn>
              <a:cxn ang="0">
                <a:pos x="446" y="0"/>
              </a:cxn>
              <a:cxn ang="0">
                <a:pos x="2048" y="0"/>
              </a:cxn>
              <a:cxn ang="0">
                <a:pos x="1742" y="286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38"/>
          <p:cNvSpPr>
            <a:spLocks noChangeArrowheads="1"/>
          </p:cNvSpPr>
          <p:nvPr/>
        </p:nvSpPr>
        <p:spPr bwMode="gray">
          <a:xfrm>
            <a:off x="4584701" y="4322764"/>
            <a:ext cx="3478213" cy="344487"/>
          </a:xfrm>
          <a:prstGeom prst="rect">
            <a:avLst/>
          </a:prstGeom>
          <a:gradFill rotWithShape="1">
            <a:gsLst>
              <a:gs pos="0">
                <a:srgbClr val="DC7150">
                  <a:gamma/>
                  <a:shade val="72549"/>
                  <a:invGamma/>
                </a:srgbClr>
              </a:gs>
              <a:gs pos="50000">
                <a:srgbClr val="DC7150"/>
              </a:gs>
              <a:gs pos="100000">
                <a:srgbClr val="DC7150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 CORPORATION WITH 200 PARTNERS</a:t>
            </a:r>
          </a:p>
        </p:txBody>
      </p:sp>
      <p:sp>
        <p:nvSpPr>
          <p:cNvPr id="25" name="Text Box 40"/>
          <p:cNvSpPr txBox="1">
            <a:spLocks noChangeArrowheads="1"/>
          </p:cNvSpPr>
          <p:nvPr/>
        </p:nvSpPr>
        <p:spPr bwMode="auto">
          <a:xfrm>
            <a:off x="2619376" y="2128838"/>
            <a:ext cx="6976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20%</a:t>
            </a:r>
          </a:p>
        </p:txBody>
      </p:sp>
      <p:sp>
        <p:nvSpPr>
          <p:cNvPr id="26" name="Text Box 41"/>
          <p:cNvSpPr txBox="1">
            <a:spLocks noChangeArrowheads="1"/>
          </p:cNvSpPr>
          <p:nvPr/>
        </p:nvSpPr>
        <p:spPr bwMode="auto">
          <a:xfrm>
            <a:off x="2619376" y="308610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80%</a:t>
            </a:r>
          </a:p>
        </p:txBody>
      </p:sp>
      <p:sp>
        <p:nvSpPr>
          <p:cNvPr id="27" name="Text Box 42"/>
          <p:cNvSpPr txBox="1">
            <a:spLocks noChangeArrowheads="1"/>
          </p:cNvSpPr>
          <p:nvPr/>
        </p:nvSpPr>
        <p:spPr bwMode="auto">
          <a:xfrm>
            <a:off x="2595539" y="4000504"/>
            <a:ext cx="5693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</a:p>
        </p:txBody>
      </p:sp>
    </p:spTree>
    <p:extLst>
      <p:ext uri="{BB962C8B-B14F-4D97-AF65-F5344CB8AC3E}">
        <p14:creationId xmlns:p14="http://schemas.microsoft.com/office/powerpoint/2010/main" val="333983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7" descr="Huyhieutruo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762001"/>
            <a:ext cx="243840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2341754" y="3657601"/>
            <a:ext cx="78132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 FACILITIES AND EQUIPMENTS</a:t>
            </a:r>
          </a:p>
          <a:p>
            <a:pPr algn="ctr" eaLnBrk="1" hangingPunct="1"/>
            <a:r>
              <a:rPr 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 LTTC</a:t>
            </a:r>
          </a:p>
        </p:txBody>
      </p:sp>
    </p:spTree>
    <p:extLst>
      <p:ext uri="{BB962C8B-B14F-4D97-AF65-F5344CB8AC3E}">
        <p14:creationId xmlns:p14="http://schemas.microsoft.com/office/powerpoint/2010/main" val="3495001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743200" y="185750"/>
            <a:ext cx="6781800" cy="72865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MULTIMEDIA ROOM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6616" y="1219201"/>
            <a:ext cx="7543800" cy="48061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7449015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473608" y="228600"/>
            <a:ext cx="5410200" cy="6096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ROBOT PRACTICE ROOM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1024" y="1066800"/>
            <a:ext cx="7377385" cy="49293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251124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048000" y="228600"/>
            <a:ext cx="6096001" cy="6858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CNC BARON MAX VM20</a:t>
            </a:r>
          </a:p>
        </p:txBody>
      </p:sp>
      <p:pic>
        <p:nvPicPr>
          <p:cNvPr id="7" name="Picture 2" descr="C:\Users\YanYen\Desktop\images\LYTUTRONG_5_6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9912" y="1301750"/>
            <a:ext cx="7388497" cy="469380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160048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063552" y="404665"/>
            <a:ext cx="8064896" cy="10312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Clr>
                <a:schemeClr val="bg1">
                  <a:lumMod val="95000"/>
                </a:schemeClr>
              </a:buClr>
              <a:buFont typeface="Arial" pitchFamily="34" charset="0"/>
              <a:buChar char="•"/>
              <a:defRPr sz="1800" b="1" kern="1200" baseline="0">
                <a:solidFill>
                  <a:schemeClr val="bg1"/>
                </a:solidFill>
                <a:latin typeface="+mj-lt"/>
                <a:ea typeface="+mj-ea"/>
                <a:cs typeface="Segoe UI" pitchFamily="34" charset="0"/>
              </a:defRPr>
            </a:lvl1pPr>
          </a:lstStyle>
          <a:p>
            <a:pPr algn="ctr">
              <a:buNone/>
            </a:pP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LY TU TRONG TECHNICAL COLLEGE</a:t>
            </a:r>
          </a:p>
          <a:p>
            <a:pPr algn="ctr">
              <a:buNone/>
            </a:pP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HO CHI MINH CITY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35560" y="4509120"/>
            <a:ext cx="7897816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390 HOANG VAN THU, WARD 4, TAN BINH DISRICT, HCMC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www.lttc.edu.vn</a:t>
            </a:r>
          </a:p>
        </p:txBody>
      </p:sp>
      <p:pic>
        <p:nvPicPr>
          <p:cNvPr id="9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556792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16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557</Words>
  <Application>Microsoft Office PowerPoint</Application>
  <PresentationFormat>Custom</PresentationFormat>
  <Paragraphs>208</Paragraphs>
  <Slides>25</Slides>
  <Notes>1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LY TU TRONG TECHNICAL COLLEGE HO CHI MINH CITY</vt:lpstr>
      <vt:lpstr>PowerPoint Presentation</vt:lpstr>
      <vt:lpstr>FUTURE OVERALL PLANNING OF LY TU TRONG TECHNICAL COLLEGE HO CHI MINH CITY</vt:lpstr>
      <vt:lpstr>CONTENT</vt:lpstr>
      <vt:lpstr>HISTORY AND DEVELOPMENT</vt:lpstr>
      <vt:lpstr>ACADEMIC PROGRAMS</vt:lpstr>
      <vt:lpstr>ORGANIZATION</vt:lpstr>
      <vt:lpstr>PowerPoint Presentation</vt:lpstr>
      <vt:lpstr>FACULTIES</vt:lpstr>
      <vt:lpstr>HIGH SCHOOL - CENTERS</vt:lpstr>
      <vt:lpstr>STAFF – LECTURERS</vt:lpstr>
      <vt:lpstr>PowerPoint Presentation</vt:lpstr>
      <vt:lpstr>PowerPoint Presentation</vt:lpstr>
      <vt:lpstr>PowerPoint Presentation</vt:lpstr>
      <vt:lpstr>COLLEGE FIELDS OF TRAINING</vt:lpstr>
      <vt:lpstr>COLLEGE ACADEMIC PROGRAMS</vt:lpstr>
      <vt:lpstr>COLLEGE ACADEMIC PROGRAMS</vt:lpstr>
      <vt:lpstr>COLLEGE ACADEMIC PROGRAMS</vt:lpstr>
      <vt:lpstr>TECHNICIAN DEGREE FIELDS OF TRAINING</vt:lpstr>
      <vt:lpstr>CAREER OPPORTUNITIES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Nguyen</dc:creator>
  <cp:lastModifiedBy>Sky123.Org</cp:lastModifiedBy>
  <cp:revision>8</cp:revision>
  <dcterms:created xsi:type="dcterms:W3CDTF">2015-10-15T07:53:55Z</dcterms:created>
  <dcterms:modified xsi:type="dcterms:W3CDTF">2015-12-29T02:42:02Z</dcterms:modified>
</cp:coreProperties>
</file>